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0.jpg" ContentType="image/png"/>
  <Override PartName="/ppt/media/image21.jpg" ContentType="image/png"/>
  <Override PartName="/ppt/media/image22.jpg" ContentType="image/png"/>
  <Override PartName="/ppt/media/image23.jpg" ContentType="image/png"/>
  <Override PartName="/ppt/media/image24.jpg" ContentType="image/png"/>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Lst>
  <p:notesMasterIdLst>
    <p:notesMasterId r:id="rId34"/>
  </p:notesMasterIdLst>
  <p:sldIdLst>
    <p:sldId id="256" r:id="rId3"/>
    <p:sldId id="261" r:id="rId4"/>
    <p:sldId id="264" r:id="rId5"/>
    <p:sldId id="301" r:id="rId6"/>
    <p:sldId id="305" r:id="rId7"/>
    <p:sldId id="306" r:id="rId8"/>
    <p:sldId id="311" r:id="rId9"/>
    <p:sldId id="312" r:id="rId10"/>
    <p:sldId id="308" r:id="rId11"/>
    <p:sldId id="313" r:id="rId12"/>
    <p:sldId id="309" r:id="rId13"/>
    <p:sldId id="314" r:id="rId14"/>
    <p:sldId id="310" r:id="rId15"/>
    <p:sldId id="315" r:id="rId16"/>
    <p:sldId id="316" r:id="rId17"/>
    <p:sldId id="328" r:id="rId18"/>
    <p:sldId id="329" r:id="rId19"/>
    <p:sldId id="331" r:id="rId20"/>
    <p:sldId id="332" r:id="rId21"/>
    <p:sldId id="338" r:id="rId22"/>
    <p:sldId id="330" r:id="rId23"/>
    <p:sldId id="333" r:id="rId24"/>
    <p:sldId id="271" r:id="rId25"/>
    <p:sldId id="334" r:id="rId26"/>
    <p:sldId id="335" r:id="rId27"/>
    <p:sldId id="302" r:id="rId28"/>
    <p:sldId id="336" r:id="rId29"/>
    <p:sldId id="265" r:id="rId30"/>
    <p:sldId id="275" r:id="rId31"/>
    <p:sldId id="281" r:id="rId32"/>
    <p:sldId id="337" r:id="rId3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89A92"/>
    <a:srgbClr val="2D615C"/>
    <a:srgbClr val="68B9B2"/>
    <a:srgbClr val="F8B2A3"/>
    <a:srgbClr val="52B3DA"/>
    <a:srgbClr val="9AD3E9"/>
    <a:srgbClr val="98DFBB"/>
    <a:srgbClr val="A4B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5" d="100"/>
          <a:sy n="105" d="100"/>
        </p:scale>
        <p:origin x="62" y="62"/>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E4780-4742-4AF7-B9F6-29387D06C872}" type="datetimeFigureOut">
              <a:rPr lang="ko-KR" altLang="en-US" smtClean="0"/>
              <a:t>2024-04-22</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20E160-F603-41F3-A192-DC95957721C3}" type="slidenum">
              <a:rPr lang="ko-KR" altLang="en-US" smtClean="0"/>
              <a:t>‹#›</a:t>
            </a:fld>
            <a:endParaRPr lang="ko-KR" altLang="en-US"/>
          </a:p>
        </p:txBody>
      </p:sp>
    </p:spTree>
    <p:extLst>
      <p:ext uri="{BB962C8B-B14F-4D97-AF65-F5344CB8AC3E}">
        <p14:creationId xmlns:p14="http://schemas.microsoft.com/office/powerpoint/2010/main" val="19514411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0E160-F603-41F3-A192-DC95957721C3}" type="slidenum">
              <a:rPr lang="ko-KR" altLang="en-US" smtClean="0"/>
              <a:t>7</a:t>
            </a:fld>
            <a:endParaRPr lang="ko-KR" altLang="en-US"/>
          </a:p>
        </p:txBody>
      </p:sp>
    </p:spTree>
    <p:extLst>
      <p:ext uri="{BB962C8B-B14F-4D97-AF65-F5344CB8AC3E}">
        <p14:creationId xmlns:p14="http://schemas.microsoft.com/office/powerpoint/2010/main" val="3912784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0E160-F603-41F3-A192-DC95957721C3}" type="slidenum">
              <a:rPr lang="ko-KR" altLang="en-US" smtClean="0"/>
              <a:t>8</a:t>
            </a:fld>
            <a:endParaRPr lang="ko-KR" altLang="en-US"/>
          </a:p>
        </p:txBody>
      </p:sp>
    </p:spTree>
    <p:extLst>
      <p:ext uri="{BB962C8B-B14F-4D97-AF65-F5344CB8AC3E}">
        <p14:creationId xmlns:p14="http://schemas.microsoft.com/office/powerpoint/2010/main" val="1829611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717858" y="1275606"/>
            <a:ext cx="2448545"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3339542"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5960954"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Text Placeholder 9">
            <a:extLst>
              <a:ext uri="{FF2B5EF4-FFF2-40B4-BE49-F238E27FC236}">
                <a16:creationId xmlns:a16="http://schemas.microsoft.com/office/drawing/2014/main" id="{DDA4CE02-F7F3-4BCD-B8DB-4DFD03965EC0}"/>
              </a:ext>
            </a:extLst>
          </p:cNvPr>
          <p:cNvSpPr>
            <a:spLocks noGrp="1"/>
          </p:cNvSpPr>
          <p:nvPr>
            <p:ph type="body" sz="quarter" idx="13"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a16="http://schemas.microsoft.com/office/drawing/2014/main" id="{39A54B34-6F96-4E3E-B72E-E680E3CE2717}"/>
              </a:ext>
            </a:extLst>
          </p:cNvPr>
          <p:cNvSpPr>
            <a:spLocks noGrp="1"/>
          </p:cNvSpPr>
          <p:nvPr>
            <p:ph type="body" sz="quarter" idx="14"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839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8228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264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582656" y="1374406"/>
            <a:ext cx="2700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820964" y="1374406"/>
            <a:ext cx="2736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2F3CBFE9-6225-4EAB-9415-3558F6BE9A6F}"/>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9E9189EF-3C10-45A2-8749-4187192ACEC2}"/>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0894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2847111" y="1179745"/>
            <a:ext cx="3401564" cy="3401564"/>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9B4F25E9-AA8C-4BD3-BF1F-56D20DF8DD5E}"/>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a:extLst>
              <a:ext uri="{FF2B5EF4-FFF2-40B4-BE49-F238E27FC236}">
                <a16:creationId xmlns:a16="http://schemas.microsoft.com/office/drawing/2014/main" id="{840BDE80-4E1C-47DE-8168-381888FDC3F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19204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65141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3759"/>
            <a:ext cx="5220072" cy="1080120"/>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3878"/>
            <a:ext cx="5219924" cy="504056"/>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2566117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589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3751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2843808" y="377122"/>
            <a:ext cx="3456384" cy="3465247"/>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 Placeholder 9"/>
          <p:cNvSpPr>
            <a:spLocks noGrp="1"/>
          </p:cNvSpPr>
          <p:nvPr>
            <p:ph type="body" sz="quarter" idx="10" hasCustomPrompt="1"/>
          </p:nvPr>
        </p:nvSpPr>
        <p:spPr>
          <a:xfrm>
            <a:off x="2829098" y="3829794"/>
            <a:ext cx="3456384"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Welcome!!</a:t>
            </a:r>
          </a:p>
        </p:txBody>
      </p:sp>
      <p:sp>
        <p:nvSpPr>
          <p:cNvPr id="8" name="Text Placeholder 9"/>
          <p:cNvSpPr>
            <a:spLocks noGrp="1"/>
          </p:cNvSpPr>
          <p:nvPr>
            <p:ph type="body" sz="quarter" idx="11" hasCustomPrompt="1"/>
          </p:nvPr>
        </p:nvSpPr>
        <p:spPr>
          <a:xfrm>
            <a:off x="2828950" y="444395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76203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0409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63568"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842131"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834733"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27011"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Block Arc 1"/>
          <p:cNvSpPr/>
          <p:nvPr userDrawn="1"/>
        </p:nvSpPr>
        <p:spPr>
          <a:xfrm>
            <a:off x="683568" y="1419822"/>
            <a:ext cx="1800000" cy="18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Block Arc 11"/>
          <p:cNvSpPr/>
          <p:nvPr userDrawn="1"/>
        </p:nvSpPr>
        <p:spPr>
          <a:xfrm>
            <a:off x="2671382" y="1419822"/>
            <a:ext cx="1800000" cy="18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Block Arc 12"/>
          <p:cNvSpPr/>
          <p:nvPr userDrawn="1"/>
        </p:nvSpPr>
        <p:spPr>
          <a:xfrm>
            <a:off x="4659196" y="1419822"/>
            <a:ext cx="1800000" cy="18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13"/>
          <p:cNvSpPr/>
          <p:nvPr userDrawn="1"/>
        </p:nvSpPr>
        <p:spPr>
          <a:xfrm>
            <a:off x="6647011" y="1419822"/>
            <a:ext cx="1800000" cy="18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349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771800" y="1404764"/>
            <a:ext cx="6372200" cy="30243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9319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1447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80251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52" r:id="rId4"/>
    <p:sldLayoutId id="2147483661" r:id="rId5"/>
    <p:sldLayoutId id="2147483656" r:id="rId6"/>
    <p:sldLayoutId id="2147483673" r:id="rId7"/>
    <p:sldLayoutId id="2147483674" r:id="rId8"/>
    <p:sldLayoutId id="2147483675" r:id="rId9"/>
    <p:sldLayoutId id="2147483676" r:id="rId10"/>
    <p:sldLayoutId id="2147483677" r:id="rId11"/>
    <p:sldLayoutId id="2147483678"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81" r:id="rId2"/>
    <p:sldLayoutId id="2147483683" r:id="rId3"/>
    <p:sldLayoutId id="2147483684" r:id="rId4"/>
    <p:sldLayoutId id="2147483685" r:id="rId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4.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27.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31.sv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2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0.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29.png"/><Relationship Id="rId10" Type="http://schemas.openxmlformats.org/officeDocument/2006/relationships/tags" Target="../tags/tag10.xml"/><Relationship Id="rId19" Type="http://schemas.openxmlformats.org/officeDocument/2006/relationships/slideLayout" Target="../slideLayouts/slideLayout1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3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779912" y="339502"/>
            <a:ext cx="4775402" cy="2304256"/>
          </a:xfrm>
        </p:spPr>
        <p:txBody>
          <a:bodyPr/>
          <a:lstStyle/>
          <a:p>
            <a:pPr lvl="0"/>
            <a:r>
              <a:rPr lang="en-US" altLang="ko-KR" sz="2400" dirty="0">
                <a:ea typeface="맑은 고딕" pitchFamily="50" charset="-127"/>
              </a:rPr>
              <a:t>A Supermarket Management Database System Based on Entity-Relationship Model</a:t>
            </a:r>
            <a:endParaRPr lang="en-US" altLang="ko-KR" sz="2400" dirty="0"/>
          </a:p>
        </p:txBody>
      </p:sp>
      <p:grpSp>
        <p:nvGrpSpPr>
          <p:cNvPr id="6" name="Group 5"/>
          <p:cNvGrpSpPr/>
          <p:nvPr/>
        </p:nvGrpSpPr>
        <p:grpSpPr>
          <a:xfrm>
            <a:off x="3491880" y="947187"/>
            <a:ext cx="96631" cy="1088886"/>
            <a:chOff x="3424672" y="2630901"/>
            <a:chExt cx="283232" cy="1597033"/>
          </a:xfrm>
        </p:grpSpPr>
        <p:sp>
          <p:nvSpPr>
            <p:cNvPr id="7" name="Rectangle 6"/>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3563888" y="2630901"/>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文本框 1">
            <a:extLst>
              <a:ext uri="{FF2B5EF4-FFF2-40B4-BE49-F238E27FC236}">
                <a16:creationId xmlns:a16="http://schemas.microsoft.com/office/drawing/2014/main" id="{F059D885-B633-D4BC-400B-1A00C03D17BD}"/>
              </a:ext>
            </a:extLst>
          </p:cNvPr>
          <p:cNvSpPr txBox="1"/>
          <p:nvPr/>
        </p:nvSpPr>
        <p:spPr>
          <a:xfrm>
            <a:off x="3851920" y="2499742"/>
            <a:ext cx="3240360" cy="1384995"/>
          </a:xfrm>
          <a:prstGeom prst="rect">
            <a:avLst/>
          </a:prstGeom>
          <a:noFill/>
        </p:spPr>
        <p:txBody>
          <a:bodyPr wrap="square" rtlCol="0">
            <a:spAutoFit/>
          </a:bodyPr>
          <a:lstStyle/>
          <a:p>
            <a:r>
              <a:rPr lang="zh-CN" altLang="en-US" sz="1200" dirty="0"/>
              <a:t>代一飞</a:t>
            </a:r>
            <a:r>
              <a:rPr lang="en-US" altLang="zh-CN" sz="1200" dirty="0"/>
              <a:t>	</a:t>
            </a:r>
            <a:r>
              <a:rPr lang="en-US" altLang="zh-CN" sz="1200" dirty="0" err="1"/>
              <a:t>Yifei</a:t>
            </a:r>
            <a:r>
              <a:rPr lang="en-US" altLang="zh-CN" sz="1200" dirty="0"/>
              <a:t> DAI 	   121090093</a:t>
            </a:r>
          </a:p>
          <a:p>
            <a:r>
              <a:rPr lang="zh-CN" altLang="en-US" sz="1200" dirty="0"/>
              <a:t>韩凯赢</a:t>
            </a:r>
            <a:r>
              <a:rPr lang="en-US" altLang="zh-CN" sz="1200" dirty="0"/>
              <a:t>	</a:t>
            </a:r>
            <a:r>
              <a:rPr lang="en-US" altLang="zh-CN" sz="1200" dirty="0" err="1"/>
              <a:t>Kaiying</a:t>
            </a:r>
            <a:r>
              <a:rPr lang="en-US" altLang="zh-CN" sz="1200" dirty="0"/>
              <a:t> HAN	   121090155</a:t>
            </a:r>
          </a:p>
          <a:p>
            <a:r>
              <a:rPr lang="zh-CN" altLang="en-US" sz="1200" dirty="0"/>
              <a:t>吕游   </a:t>
            </a:r>
            <a:r>
              <a:rPr lang="en-US" altLang="zh-CN" sz="1200" dirty="0"/>
              <a:t>	You LV	   121090404</a:t>
            </a:r>
          </a:p>
          <a:p>
            <a:r>
              <a:rPr lang="zh-CN" altLang="en-US" sz="1200" dirty="0"/>
              <a:t>马腾飞</a:t>
            </a:r>
            <a:r>
              <a:rPr lang="en-US" altLang="zh-CN" sz="1200" dirty="0"/>
              <a:t>	</a:t>
            </a:r>
            <a:r>
              <a:rPr lang="en-US" altLang="zh-CN" sz="1200" dirty="0" err="1"/>
              <a:t>Tengfei</a:t>
            </a:r>
            <a:r>
              <a:rPr lang="en-US" altLang="zh-CN" sz="1200" dirty="0"/>
              <a:t> MA	   121090406</a:t>
            </a:r>
          </a:p>
          <a:p>
            <a:r>
              <a:rPr lang="zh-CN" altLang="en-US" sz="1200" dirty="0"/>
              <a:t>马铁丁</a:t>
            </a:r>
            <a:r>
              <a:rPr lang="en-US" altLang="zh-CN" sz="1200" dirty="0"/>
              <a:t>	</a:t>
            </a:r>
            <a:r>
              <a:rPr lang="en-US" altLang="zh-CN" sz="1200" dirty="0" err="1"/>
              <a:t>Tieding</a:t>
            </a:r>
            <a:r>
              <a:rPr lang="en-US" altLang="zh-CN" sz="1200" dirty="0"/>
              <a:t> MA	   121090407</a:t>
            </a:r>
          </a:p>
          <a:p>
            <a:r>
              <a:rPr lang="zh-CN" altLang="en-US" sz="1200" dirty="0"/>
              <a:t>毛斯玄</a:t>
            </a:r>
            <a:r>
              <a:rPr lang="en-US" altLang="zh-CN" sz="1200" dirty="0"/>
              <a:t>	</a:t>
            </a:r>
            <a:r>
              <a:rPr lang="en-US" altLang="zh-CN" sz="1200" dirty="0" err="1"/>
              <a:t>Sixuan</a:t>
            </a:r>
            <a:r>
              <a:rPr lang="en-US" altLang="zh-CN" sz="1200" dirty="0"/>
              <a:t> MAO	   121090414</a:t>
            </a:r>
          </a:p>
          <a:p>
            <a:r>
              <a:rPr lang="zh-CN" altLang="en-US" sz="1200" dirty="0"/>
              <a:t>谢子钰</a:t>
            </a:r>
            <a:r>
              <a:rPr lang="en-US" altLang="zh-CN" sz="1200" dirty="0"/>
              <a:t>	Ziyu XIE	   121090642</a:t>
            </a:r>
            <a:endParaRPr lang="zh-CN" altLang="en-US" sz="1200" dirty="0"/>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Product Supply System</a:t>
            </a:r>
            <a:endParaRPr lang="ko-KR" altLang="en-US" dirty="0">
              <a:solidFill>
                <a:schemeClr val="tx1">
                  <a:lumMod val="75000"/>
                  <a:lumOff val="25000"/>
                </a:schemeClr>
              </a:solidFill>
            </a:endParaRPr>
          </a:p>
        </p:txBody>
      </p:sp>
      <p:sp>
        <p:nvSpPr>
          <p:cNvPr id="5" name="TextBox 19">
            <a:extLst>
              <a:ext uri="{FF2B5EF4-FFF2-40B4-BE49-F238E27FC236}">
                <a16:creationId xmlns:a16="http://schemas.microsoft.com/office/drawing/2014/main" id="{4DB5D477-2E99-647B-0824-BBF19F01CC6C}"/>
              </a:ext>
            </a:extLst>
          </p:cNvPr>
          <p:cNvSpPr txBox="1"/>
          <p:nvPr/>
        </p:nvSpPr>
        <p:spPr>
          <a:xfrm>
            <a:off x="539552" y="677976"/>
            <a:ext cx="2105385" cy="2862322"/>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t_suppliers</a:t>
            </a:r>
            <a:r>
              <a:rPr lang="en-US" altLang="ko-KR" sz="1200" b="1"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a:t>
            </a:r>
          </a:p>
          <a:p>
            <a:r>
              <a:rPr lang="en-US" altLang="ko-KR" sz="1200" u="sng" dirty="0" err="1">
                <a:solidFill>
                  <a:srgbClr val="0070C0"/>
                </a:solidFill>
                <a:cs typeface="Arial" pitchFamily="34" charset="0"/>
              </a:rPr>
              <a:t>pk_supplier_id</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company_name</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company_address</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company_website</a:t>
            </a:r>
            <a:r>
              <a:rPr lang="en-US" altLang="ko-KR" sz="1200" dirty="0">
                <a:solidFill>
                  <a:schemeClr val="tx1">
                    <a:lumMod val="75000"/>
                    <a:lumOff val="25000"/>
                  </a:schemeClr>
                </a:solidFill>
                <a:cs typeface="Arial" pitchFamily="34" charset="0"/>
              </a:rPr>
              <a:t>)</a:t>
            </a:r>
          </a:p>
          <a:p>
            <a:endParaRPr lang="en-US" altLang="ko-KR" sz="1200" dirty="0">
              <a:solidFill>
                <a:schemeClr val="tx1">
                  <a:lumMod val="75000"/>
                  <a:lumOff val="25000"/>
                </a:schemeClr>
              </a:solidFill>
              <a:cs typeface="Arial" pitchFamily="34" charset="0"/>
            </a:endParaRPr>
          </a:p>
          <a:p>
            <a:r>
              <a:rPr lang="en-US" altLang="ko-KR" sz="1200" b="1" dirty="0" err="1">
                <a:solidFill>
                  <a:schemeClr val="tx1">
                    <a:lumMod val="75000"/>
                    <a:lumOff val="25000"/>
                  </a:schemeClr>
                </a:solidFill>
                <a:cs typeface="Arial" pitchFamily="34" charset="0"/>
              </a:rPr>
              <a:t>t_supplier_contacts</a:t>
            </a:r>
            <a:r>
              <a:rPr lang="en-US" altLang="ko-KR" sz="1200" b="1"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a:t>
            </a:r>
          </a:p>
          <a:p>
            <a:r>
              <a:rPr lang="en-US" altLang="ko-KR" sz="1200" u="sng" dirty="0" err="1">
                <a:solidFill>
                  <a:srgbClr val="0070C0"/>
                </a:solidFill>
                <a:cs typeface="Arial" pitchFamily="34" charset="0"/>
              </a:rPr>
              <a:t>pk_contact_id</a:t>
            </a:r>
            <a:r>
              <a:rPr lang="en-US" altLang="ko-KR" sz="1200" dirty="0">
                <a:solidFill>
                  <a:schemeClr val="tx1">
                    <a:lumMod val="75000"/>
                    <a:lumOff val="25000"/>
                  </a:schemeClr>
                </a:solidFill>
                <a:cs typeface="Arial" pitchFamily="34" charset="0"/>
              </a:rPr>
              <a:t>,</a:t>
            </a:r>
          </a:p>
          <a:p>
            <a:r>
              <a:rPr lang="en-US" altLang="ko-KR" sz="1200" i="1" dirty="0" err="1">
                <a:solidFill>
                  <a:srgbClr val="00B050"/>
                </a:solidFill>
                <a:cs typeface="Arial" pitchFamily="34" charset="0"/>
              </a:rPr>
              <a:t>fk_supplier_id</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contact_name</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contact_title</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phone_number</a:t>
            </a:r>
            <a:r>
              <a:rPr lang="en-US" altLang="ko-KR" sz="1200" dirty="0">
                <a:solidFill>
                  <a:schemeClr val="tx1">
                    <a:lumMod val="75000"/>
                    <a:lumOff val="25000"/>
                  </a:schemeClr>
                </a:solidFill>
                <a:cs typeface="Arial" pitchFamily="34" charset="0"/>
              </a:rPr>
              <a:t>,</a:t>
            </a:r>
          </a:p>
          <a:p>
            <a:r>
              <a:rPr lang="en-US" altLang="ko-KR" sz="1200" dirty="0">
                <a:solidFill>
                  <a:schemeClr val="tx1">
                    <a:lumMod val="75000"/>
                    <a:lumOff val="25000"/>
                  </a:schemeClr>
                </a:solidFill>
                <a:cs typeface="Arial" pitchFamily="34" charset="0"/>
              </a:rPr>
              <a:t>email)</a:t>
            </a:r>
          </a:p>
          <a:p>
            <a:endParaRPr lang="en-US" altLang="ko-KR" sz="1200" dirty="0">
              <a:solidFill>
                <a:schemeClr val="tx1">
                  <a:lumMod val="75000"/>
                  <a:lumOff val="25000"/>
                </a:schemeClr>
              </a:solidFill>
              <a:cs typeface="Arial" pitchFamily="34" charset="0"/>
            </a:endParaRPr>
          </a:p>
          <a:p>
            <a:endParaRPr lang="ko-KR" altLang="en-US" sz="1200" dirty="0">
              <a:solidFill>
                <a:schemeClr val="tx1">
                  <a:lumMod val="75000"/>
                  <a:lumOff val="25000"/>
                </a:schemeClr>
              </a:solidFill>
              <a:cs typeface="Arial" pitchFamily="34" charset="0"/>
            </a:endParaRPr>
          </a:p>
        </p:txBody>
      </p:sp>
      <p:sp>
        <p:nvSpPr>
          <p:cNvPr id="9" name="TextBox 19">
            <a:extLst>
              <a:ext uri="{FF2B5EF4-FFF2-40B4-BE49-F238E27FC236}">
                <a16:creationId xmlns:a16="http://schemas.microsoft.com/office/drawing/2014/main" id="{F1AF30BD-71FC-8BA1-B492-80B08989311F}"/>
              </a:ext>
            </a:extLst>
          </p:cNvPr>
          <p:cNvSpPr txBox="1"/>
          <p:nvPr/>
        </p:nvSpPr>
        <p:spPr>
          <a:xfrm>
            <a:off x="539552" y="3115002"/>
            <a:ext cx="3525993" cy="1754326"/>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t_supply_records</a:t>
            </a:r>
            <a:r>
              <a:rPr lang="en-US" altLang="ko-KR" sz="1200" b="1"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a:t>
            </a:r>
          </a:p>
          <a:p>
            <a:r>
              <a:rPr lang="en-US" altLang="ko-KR" sz="1200" u="sng" dirty="0" err="1">
                <a:solidFill>
                  <a:srgbClr val="0070C0"/>
                </a:solidFill>
                <a:cs typeface="Arial" pitchFamily="34" charset="0"/>
              </a:rPr>
              <a:t>pk_supply_record_id</a:t>
            </a:r>
            <a:r>
              <a:rPr lang="en-US" altLang="ko-KR" sz="1200" dirty="0">
                <a:solidFill>
                  <a:schemeClr val="tx1">
                    <a:lumMod val="75000"/>
                    <a:lumOff val="25000"/>
                  </a:schemeClr>
                </a:solidFill>
                <a:cs typeface="Arial" pitchFamily="34" charset="0"/>
              </a:rPr>
              <a:t>,</a:t>
            </a:r>
          </a:p>
          <a:p>
            <a:r>
              <a:rPr lang="en-US" altLang="ko-KR" sz="1200" i="1" dirty="0" err="1">
                <a:solidFill>
                  <a:srgbClr val="00B050"/>
                </a:solidFill>
                <a:cs typeface="Arial" pitchFamily="34" charset="0"/>
              </a:rPr>
              <a:t>fk_supply_product_id</a:t>
            </a:r>
            <a:r>
              <a:rPr lang="en-US" altLang="ko-KR" sz="1200" dirty="0">
                <a:solidFill>
                  <a:schemeClr val="tx1">
                    <a:lumMod val="75000"/>
                    <a:lumOff val="25000"/>
                  </a:schemeClr>
                </a:solidFill>
                <a:cs typeface="Arial" pitchFamily="34" charset="0"/>
              </a:rPr>
              <a:t>,</a:t>
            </a:r>
          </a:p>
          <a:p>
            <a:r>
              <a:rPr lang="en-US" altLang="ko-KR" sz="1200" i="1" dirty="0" err="1">
                <a:solidFill>
                  <a:srgbClr val="00B050"/>
                </a:solidFill>
                <a:cs typeface="Arial" pitchFamily="34" charset="0"/>
              </a:rPr>
              <a:t>fk_supply_variant_id</a:t>
            </a:r>
            <a:r>
              <a:rPr lang="en-US" altLang="ko-KR" sz="1200" dirty="0">
                <a:solidFill>
                  <a:schemeClr val="tx1">
                    <a:lumMod val="75000"/>
                    <a:lumOff val="25000"/>
                  </a:schemeClr>
                </a:solidFill>
                <a:cs typeface="Arial" pitchFamily="34" charset="0"/>
              </a:rPr>
              <a:t>,</a:t>
            </a:r>
          </a:p>
          <a:p>
            <a:r>
              <a:rPr lang="en-US" altLang="ko-KR" sz="1200" i="1" dirty="0" err="1">
                <a:solidFill>
                  <a:srgbClr val="00B050"/>
                </a:solidFill>
                <a:cs typeface="Arial" pitchFamily="34" charset="0"/>
              </a:rPr>
              <a:t>fk_supplier_id</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supply_date</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supply_quantity</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total_price</a:t>
            </a:r>
            <a:r>
              <a:rPr lang="en-US" altLang="ko-KR" sz="1200" dirty="0">
                <a:solidFill>
                  <a:schemeClr val="tx1">
                    <a:lumMod val="75000"/>
                    <a:lumOff val="25000"/>
                  </a:schemeClr>
                </a:solidFill>
                <a:cs typeface="Arial" pitchFamily="34" charset="0"/>
              </a:rPr>
              <a:t>,</a:t>
            </a:r>
          </a:p>
          <a:p>
            <a:r>
              <a:rPr lang="en-US" altLang="ko-KR" sz="1200" dirty="0" err="1">
                <a:solidFill>
                  <a:schemeClr val="tx1">
                    <a:lumMod val="75000"/>
                    <a:lumOff val="25000"/>
                  </a:schemeClr>
                </a:solidFill>
                <a:cs typeface="Arial" pitchFamily="34" charset="0"/>
              </a:rPr>
              <a:t>pay_term</a:t>
            </a:r>
            <a:r>
              <a:rPr lang="en-US" altLang="ko-KR" sz="1200" dirty="0">
                <a:solidFill>
                  <a:schemeClr val="tx1">
                    <a:lumMod val="75000"/>
                    <a:lumOff val="25000"/>
                  </a:schemeClr>
                </a:solidFill>
                <a:cs typeface="Arial" pitchFamily="34" charset="0"/>
              </a:rPr>
              <a:t>)</a:t>
            </a:r>
          </a:p>
        </p:txBody>
      </p:sp>
      <p:sp>
        <p:nvSpPr>
          <p:cNvPr id="13" name="文本框 12">
            <a:extLst>
              <a:ext uri="{FF2B5EF4-FFF2-40B4-BE49-F238E27FC236}">
                <a16:creationId xmlns:a16="http://schemas.microsoft.com/office/drawing/2014/main" id="{55E39E1B-FDE0-EE13-2856-EDFE8DE72B09}"/>
              </a:ext>
            </a:extLst>
          </p:cNvPr>
          <p:cNvSpPr txBox="1"/>
          <p:nvPr/>
        </p:nvSpPr>
        <p:spPr>
          <a:xfrm>
            <a:off x="2051720" y="3548165"/>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t_product_variants</a:t>
            </a:r>
            <a:endParaRPr lang="zh-CN" altLang="en-US" sz="1200" dirty="0">
              <a:solidFill>
                <a:srgbClr val="C00000"/>
              </a:solidFill>
            </a:endParaRPr>
          </a:p>
        </p:txBody>
      </p:sp>
      <p:sp>
        <p:nvSpPr>
          <p:cNvPr id="15" name="文本框 14">
            <a:extLst>
              <a:ext uri="{FF2B5EF4-FFF2-40B4-BE49-F238E27FC236}">
                <a16:creationId xmlns:a16="http://schemas.microsoft.com/office/drawing/2014/main" id="{F2588C7F-D855-DFEC-541F-F158B026BAB5}"/>
              </a:ext>
            </a:extLst>
          </p:cNvPr>
          <p:cNvSpPr txBox="1"/>
          <p:nvPr/>
        </p:nvSpPr>
        <p:spPr>
          <a:xfrm>
            <a:off x="1566536" y="2143346"/>
            <a:ext cx="1695378"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t_supplier</a:t>
            </a:r>
            <a:endParaRPr lang="zh-CN" altLang="en-US" sz="1200" dirty="0">
              <a:solidFill>
                <a:srgbClr val="C00000"/>
              </a:solidFill>
            </a:endParaRPr>
          </a:p>
        </p:txBody>
      </p:sp>
      <p:sp>
        <p:nvSpPr>
          <p:cNvPr id="4" name="文本框 3">
            <a:extLst>
              <a:ext uri="{FF2B5EF4-FFF2-40B4-BE49-F238E27FC236}">
                <a16:creationId xmlns:a16="http://schemas.microsoft.com/office/drawing/2014/main" id="{CC761339-4FF1-A9CF-240B-301EEB2F925B}"/>
              </a:ext>
            </a:extLst>
          </p:cNvPr>
          <p:cNvSpPr txBox="1"/>
          <p:nvPr/>
        </p:nvSpPr>
        <p:spPr>
          <a:xfrm>
            <a:off x="1590585" y="3833031"/>
            <a:ext cx="1695378"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t_supplier</a:t>
            </a:r>
            <a:endParaRPr lang="zh-CN" altLang="en-US" sz="1200" dirty="0">
              <a:solidFill>
                <a:srgbClr val="C00000"/>
              </a:solidFill>
            </a:endParaRPr>
          </a:p>
        </p:txBody>
      </p:sp>
      <p:pic>
        <p:nvPicPr>
          <p:cNvPr id="12" name="图片 11">
            <a:extLst>
              <a:ext uri="{FF2B5EF4-FFF2-40B4-BE49-F238E27FC236}">
                <a16:creationId xmlns:a16="http://schemas.microsoft.com/office/drawing/2014/main" id="{42B3FA95-D252-B254-77C8-CC28EB08E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821335"/>
            <a:ext cx="5184576" cy="1102391"/>
          </a:xfrm>
          <a:prstGeom prst="rect">
            <a:avLst/>
          </a:prstGeom>
        </p:spPr>
      </p:pic>
      <p:pic>
        <p:nvPicPr>
          <p:cNvPr id="17" name="图片 16">
            <a:extLst>
              <a:ext uri="{FF2B5EF4-FFF2-40B4-BE49-F238E27FC236}">
                <a16:creationId xmlns:a16="http://schemas.microsoft.com/office/drawing/2014/main" id="{163B4472-C577-4CEB-7B5F-55D254B9D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937" y="2151213"/>
            <a:ext cx="6319551" cy="810374"/>
          </a:xfrm>
          <a:prstGeom prst="rect">
            <a:avLst/>
          </a:prstGeom>
        </p:spPr>
      </p:pic>
      <p:pic>
        <p:nvPicPr>
          <p:cNvPr id="20" name="图片 19">
            <a:extLst>
              <a:ext uri="{FF2B5EF4-FFF2-40B4-BE49-F238E27FC236}">
                <a16:creationId xmlns:a16="http://schemas.microsoft.com/office/drawing/2014/main" id="{7DE5C6C1-3FCC-437E-D543-FC2B567D1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562" y="3151817"/>
            <a:ext cx="3627831" cy="1436158"/>
          </a:xfrm>
          <a:prstGeom prst="rect">
            <a:avLst/>
          </a:prstGeom>
        </p:spPr>
      </p:pic>
    </p:spTree>
    <p:extLst>
      <p:ext uri="{BB962C8B-B14F-4D97-AF65-F5344CB8AC3E}">
        <p14:creationId xmlns:p14="http://schemas.microsoft.com/office/powerpoint/2010/main" val="1982161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Product Sales System</a:t>
            </a:r>
            <a:endParaRPr lang="ko-KR" altLang="en-US" dirty="0">
              <a:solidFill>
                <a:schemeClr val="tx1">
                  <a:lumMod val="75000"/>
                  <a:lumOff val="25000"/>
                </a:schemeClr>
              </a:solidFill>
            </a:endParaRPr>
          </a:p>
        </p:txBody>
      </p:sp>
      <p:sp>
        <p:nvSpPr>
          <p:cNvPr id="5" name="TextBox 19">
            <a:extLst>
              <a:ext uri="{FF2B5EF4-FFF2-40B4-BE49-F238E27FC236}">
                <a16:creationId xmlns:a16="http://schemas.microsoft.com/office/drawing/2014/main" id="{4DB5D477-2E99-647B-0824-BBF19F01CC6C}"/>
              </a:ext>
            </a:extLst>
          </p:cNvPr>
          <p:cNvSpPr txBox="1"/>
          <p:nvPr/>
        </p:nvSpPr>
        <p:spPr>
          <a:xfrm>
            <a:off x="2483768" y="843558"/>
            <a:ext cx="2376263" cy="3693319"/>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t_transaction_records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pk_transaction_id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fk_responsible_employee_id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fk_customer_id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transaction_date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transaction_time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transaction_way</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fk_promotion_id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initial_amount</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discounted_amount</a:t>
            </a:r>
            <a:r>
              <a:rPr lang="en-US" altLang="ko-KR" sz="1300" dirty="0">
                <a:solidFill>
                  <a:schemeClr val="tx1">
                    <a:lumMod val="75000"/>
                    <a:lumOff val="25000"/>
                  </a:schemeClr>
                </a:solidFill>
                <a:cs typeface="Arial" pitchFamily="34" charset="0"/>
              </a:rPr>
              <a:t>)</a:t>
            </a:r>
          </a:p>
          <a:p>
            <a:endParaRPr lang="en-US" altLang="ko-KR" sz="1300" dirty="0">
              <a:solidFill>
                <a:schemeClr val="tx1">
                  <a:lumMod val="75000"/>
                  <a:lumOff val="25000"/>
                </a:schemeClr>
              </a:solidFill>
              <a:cs typeface="Arial" pitchFamily="34" charset="0"/>
            </a:endParaRPr>
          </a:p>
          <a:p>
            <a:r>
              <a:rPr lang="en-US" altLang="ko-KR" sz="1300" b="1" dirty="0" err="1">
                <a:solidFill>
                  <a:schemeClr val="tx1">
                    <a:lumMod val="75000"/>
                    <a:lumOff val="25000"/>
                  </a:schemeClr>
                </a:solidFill>
                <a:cs typeface="Arial" pitchFamily="34" charset="0"/>
              </a:rPr>
              <a:t>t_customers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pk_customer_id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customer_name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phone_number</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account_balance</a:t>
            </a:r>
            <a:r>
              <a:rPr lang="en-US" altLang="ko-KR" sz="1300" dirty="0">
                <a:solidFill>
                  <a:schemeClr val="tx1">
                    <a:lumMod val="75000"/>
                    <a:lumOff val="25000"/>
                  </a:schemeClr>
                </a:solidFill>
                <a:cs typeface="Arial" pitchFamily="34" charset="0"/>
              </a:rPr>
              <a:t>)</a:t>
            </a:r>
          </a:p>
          <a:p>
            <a:endParaRPr lang="en-US" altLang="ko-KR" sz="1300" dirty="0">
              <a:solidFill>
                <a:schemeClr val="tx1">
                  <a:lumMod val="75000"/>
                  <a:lumOff val="25000"/>
                </a:schemeClr>
              </a:solidFill>
              <a:cs typeface="Arial" pitchFamily="34" charset="0"/>
            </a:endParaRPr>
          </a:p>
          <a:p>
            <a:endParaRPr lang="en-US" altLang="ko-KR" sz="1300" dirty="0">
              <a:solidFill>
                <a:schemeClr val="tx1">
                  <a:lumMod val="75000"/>
                  <a:lumOff val="25000"/>
                </a:schemeClr>
              </a:solidFill>
              <a:cs typeface="Arial" pitchFamily="34" charset="0"/>
            </a:endParaRPr>
          </a:p>
        </p:txBody>
      </p:sp>
      <p:sp>
        <p:nvSpPr>
          <p:cNvPr id="9" name="TextBox 19">
            <a:extLst>
              <a:ext uri="{FF2B5EF4-FFF2-40B4-BE49-F238E27FC236}">
                <a16:creationId xmlns:a16="http://schemas.microsoft.com/office/drawing/2014/main" id="{F1AF30BD-71FC-8BA1-B492-80B08989311F}"/>
              </a:ext>
            </a:extLst>
          </p:cNvPr>
          <p:cNvSpPr txBox="1"/>
          <p:nvPr/>
        </p:nvSpPr>
        <p:spPr>
          <a:xfrm>
            <a:off x="5853386" y="843558"/>
            <a:ext cx="2736304" cy="2893100"/>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t_transaction_details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pk_transaction_id</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pk_transaction_detail_id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fk_product_id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fk_variant_id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purchasing_quantity</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discounted_total_price</a:t>
            </a:r>
            <a:r>
              <a:rPr lang="en-US" altLang="ko-KR" sz="1300" dirty="0">
                <a:solidFill>
                  <a:schemeClr val="tx1">
                    <a:lumMod val="75000"/>
                    <a:lumOff val="25000"/>
                  </a:schemeClr>
                </a:solidFill>
                <a:cs typeface="Arial" pitchFamily="34" charset="0"/>
              </a:rPr>
              <a:t>)</a:t>
            </a:r>
            <a:endParaRPr lang="ko-KR" altLang="en-US" sz="1300" dirty="0">
              <a:solidFill>
                <a:schemeClr val="tx1">
                  <a:lumMod val="75000"/>
                  <a:lumOff val="25000"/>
                </a:schemeClr>
              </a:solidFill>
              <a:cs typeface="Arial" pitchFamily="34" charset="0"/>
            </a:endParaRPr>
          </a:p>
          <a:p>
            <a:endParaRPr lang="en-US" altLang="ko-KR" sz="1300" dirty="0">
              <a:solidFill>
                <a:schemeClr val="tx1">
                  <a:lumMod val="75000"/>
                  <a:lumOff val="25000"/>
                </a:schemeClr>
              </a:solidFill>
              <a:cs typeface="Arial" pitchFamily="34" charset="0"/>
            </a:endParaRPr>
          </a:p>
          <a:p>
            <a:r>
              <a:rPr lang="en-US" altLang="ko-KR" sz="1300" b="1" dirty="0" err="1">
                <a:solidFill>
                  <a:schemeClr val="tx1">
                    <a:lumMod val="75000"/>
                    <a:lumOff val="25000"/>
                  </a:schemeClr>
                </a:solidFill>
                <a:cs typeface="Arial" pitchFamily="34" charset="0"/>
              </a:rPr>
              <a:t>t_reduction_promotions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pk_promotion_id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threshold_amount</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discount_amount</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start_date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end_date</a:t>
            </a:r>
            <a:r>
              <a:rPr lang="en-US" altLang="ko-KR" sz="1300" dirty="0">
                <a:solidFill>
                  <a:schemeClr val="tx1">
                    <a:lumMod val="75000"/>
                    <a:lumOff val="25000"/>
                  </a:schemeClr>
                </a:solidFill>
                <a:cs typeface="Arial" pitchFamily="34" charset="0"/>
              </a:rPr>
              <a:t>)</a:t>
            </a:r>
          </a:p>
        </p:txBody>
      </p:sp>
      <p:sp>
        <p:nvSpPr>
          <p:cNvPr id="13" name="文本框 12">
            <a:extLst>
              <a:ext uri="{FF2B5EF4-FFF2-40B4-BE49-F238E27FC236}">
                <a16:creationId xmlns:a16="http://schemas.microsoft.com/office/drawing/2014/main" id="{55E39E1B-FDE0-EE13-2856-EDFE8DE72B09}"/>
              </a:ext>
            </a:extLst>
          </p:cNvPr>
          <p:cNvSpPr txBox="1"/>
          <p:nvPr/>
        </p:nvSpPr>
        <p:spPr>
          <a:xfrm>
            <a:off x="3693147" y="1441110"/>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t_customers</a:t>
            </a:r>
            <a:endParaRPr lang="zh-CN" altLang="en-US" sz="1200" dirty="0">
              <a:solidFill>
                <a:srgbClr val="C00000"/>
              </a:solidFill>
            </a:endParaRPr>
          </a:p>
        </p:txBody>
      </p:sp>
      <p:sp>
        <p:nvSpPr>
          <p:cNvPr id="15" name="文本框 14">
            <a:extLst>
              <a:ext uri="{FF2B5EF4-FFF2-40B4-BE49-F238E27FC236}">
                <a16:creationId xmlns:a16="http://schemas.microsoft.com/office/drawing/2014/main" id="{F2588C7F-D855-DFEC-541F-F158B026BAB5}"/>
              </a:ext>
            </a:extLst>
          </p:cNvPr>
          <p:cNvSpPr txBox="1"/>
          <p:nvPr/>
        </p:nvSpPr>
        <p:spPr>
          <a:xfrm>
            <a:off x="3759318" y="2222743"/>
            <a:ext cx="2016224"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t_reduction_promotions</a:t>
            </a:r>
            <a:endParaRPr lang="zh-CN" altLang="en-US" sz="1200" dirty="0">
              <a:solidFill>
                <a:srgbClr val="C00000"/>
              </a:solidFill>
            </a:endParaRPr>
          </a:p>
        </p:txBody>
      </p:sp>
      <p:pic>
        <p:nvPicPr>
          <p:cNvPr id="3" name="图片 2">
            <a:extLst>
              <a:ext uri="{FF2B5EF4-FFF2-40B4-BE49-F238E27FC236}">
                <a16:creationId xmlns:a16="http://schemas.microsoft.com/office/drawing/2014/main" id="{67CDFA33-8126-02D4-6F86-0CC8935EC6E8}"/>
              </a:ext>
            </a:extLst>
          </p:cNvPr>
          <p:cNvPicPr>
            <a:picLocks noChangeAspect="1"/>
          </p:cNvPicPr>
          <p:nvPr/>
        </p:nvPicPr>
        <p:blipFill rotWithShape="1">
          <a:blip r:embed="rId2">
            <a:extLst>
              <a:ext uri="{28A0092B-C50C-407E-A947-70E740481C1C}">
                <a14:useLocalDpi xmlns:a14="http://schemas.microsoft.com/office/drawing/2010/main" val="0"/>
              </a:ext>
            </a:extLst>
          </a:blip>
          <a:srcRect l="61206" t="29883"/>
          <a:stretch/>
        </p:blipFill>
        <p:spPr>
          <a:xfrm>
            <a:off x="91196" y="951915"/>
            <a:ext cx="2258678" cy="3041306"/>
          </a:xfrm>
          <a:prstGeom prst="rect">
            <a:avLst/>
          </a:prstGeom>
        </p:spPr>
      </p:pic>
      <p:sp>
        <p:nvSpPr>
          <p:cNvPr id="4" name="文本框 3">
            <a:extLst>
              <a:ext uri="{FF2B5EF4-FFF2-40B4-BE49-F238E27FC236}">
                <a16:creationId xmlns:a16="http://schemas.microsoft.com/office/drawing/2014/main" id="{CC761339-4FF1-A9CF-240B-301EEB2F925B}"/>
              </a:ext>
            </a:extLst>
          </p:cNvPr>
          <p:cNvSpPr txBox="1"/>
          <p:nvPr/>
        </p:nvSpPr>
        <p:spPr>
          <a:xfrm>
            <a:off x="4689040" y="1256151"/>
            <a:ext cx="1695378"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t_employees</a:t>
            </a:r>
            <a:endParaRPr lang="zh-CN" altLang="en-US" sz="1200" dirty="0">
              <a:solidFill>
                <a:srgbClr val="C00000"/>
              </a:solidFill>
            </a:endParaRPr>
          </a:p>
        </p:txBody>
      </p:sp>
      <p:sp>
        <p:nvSpPr>
          <p:cNvPr id="8" name="文本框 7">
            <a:extLst>
              <a:ext uri="{FF2B5EF4-FFF2-40B4-BE49-F238E27FC236}">
                <a16:creationId xmlns:a16="http://schemas.microsoft.com/office/drawing/2014/main" id="{EAB59A0A-985D-613F-37DD-709E7860EF61}"/>
              </a:ext>
            </a:extLst>
          </p:cNvPr>
          <p:cNvSpPr txBox="1"/>
          <p:nvPr/>
        </p:nvSpPr>
        <p:spPr>
          <a:xfrm>
            <a:off x="6927124" y="1535820"/>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t_product_variants</a:t>
            </a:r>
            <a:endParaRPr lang="zh-CN" altLang="en-US" sz="1200" dirty="0">
              <a:solidFill>
                <a:srgbClr val="C00000"/>
              </a:solidFill>
            </a:endParaRPr>
          </a:p>
        </p:txBody>
      </p:sp>
      <p:sp>
        <p:nvSpPr>
          <p:cNvPr id="10" name="文本框 9">
            <a:extLst>
              <a:ext uri="{FF2B5EF4-FFF2-40B4-BE49-F238E27FC236}">
                <a16:creationId xmlns:a16="http://schemas.microsoft.com/office/drawing/2014/main" id="{972B2CA5-339A-3EB5-9E67-7DEEF5FCF56D}"/>
              </a:ext>
            </a:extLst>
          </p:cNvPr>
          <p:cNvSpPr txBox="1"/>
          <p:nvPr/>
        </p:nvSpPr>
        <p:spPr>
          <a:xfrm>
            <a:off x="7218291" y="1048314"/>
            <a:ext cx="1862281"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t_transaction_records</a:t>
            </a:r>
            <a:endParaRPr lang="zh-CN" altLang="en-US" sz="1200" dirty="0">
              <a:solidFill>
                <a:srgbClr val="C00000"/>
              </a:solidFill>
            </a:endParaRPr>
          </a:p>
        </p:txBody>
      </p:sp>
    </p:spTree>
    <p:extLst>
      <p:ext uri="{BB962C8B-B14F-4D97-AF65-F5344CB8AC3E}">
        <p14:creationId xmlns:p14="http://schemas.microsoft.com/office/powerpoint/2010/main" val="137921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Product Sales System</a:t>
            </a:r>
            <a:endParaRPr lang="ko-KR" altLang="en-US" dirty="0">
              <a:solidFill>
                <a:schemeClr val="tx1">
                  <a:lumMod val="75000"/>
                  <a:lumOff val="25000"/>
                </a:schemeClr>
              </a:solidFill>
            </a:endParaRPr>
          </a:p>
        </p:txBody>
      </p:sp>
      <p:sp>
        <p:nvSpPr>
          <p:cNvPr id="5" name="TextBox 19">
            <a:extLst>
              <a:ext uri="{FF2B5EF4-FFF2-40B4-BE49-F238E27FC236}">
                <a16:creationId xmlns:a16="http://schemas.microsoft.com/office/drawing/2014/main" id="{4DB5D477-2E99-647B-0824-BBF19F01CC6C}"/>
              </a:ext>
            </a:extLst>
          </p:cNvPr>
          <p:cNvSpPr txBox="1"/>
          <p:nvPr/>
        </p:nvSpPr>
        <p:spPr>
          <a:xfrm>
            <a:off x="395536" y="915566"/>
            <a:ext cx="2376263" cy="2693045"/>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t_transaction_records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pk_transaction_id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fk_responsible_employee_id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fk_customer_id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transaction_date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transaction_time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transaction_way</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fk_promotion_id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initial_amount</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discounted_amount</a:t>
            </a:r>
            <a:r>
              <a:rPr lang="en-US" altLang="ko-KR" sz="1300" dirty="0">
                <a:solidFill>
                  <a:schemeClr val="tx1">
                    <a:lumMod val="75000"/>
                    <a:lumOff val="25000"/>
                  </a:schemeClr>
                </a:solidFill>
                <a:cs typeface="Arial" pitchFamily="34" charset="0"/>
              </a:rPr>
              <a:t>)</a:t>
            </a:r>
          </a:p>
          <a:p>
            <a:endParaRPr lang="en-US" altLang="ko-KR" sz="1300" dirty="0">
              <a:solidFill>
                <a:schemeClr val="tx1">
                  <a:lumMod val="75000"/>
                  <a:lumOff val="25000"/>
                </a:schemeClr>
              </a:solidFill>
              <a:cs typeface="Arial" pitchFamily="34" charset="0"/>
            </a:endParaRPr>
          </a:p>
          <a:p>
            <a:endParaRPr lang="en-US" altLang="ko-KR" sz="1300" dirty="0">
              <a:solidFill>
                <a:schemeClr val="tx1">
                  <a:lumMod val="75000"/>
                  <a:lumOff val="25000"/>
                </a:schemeClr>
              </a:solidFill>
              <a:cs typeface="Arial" pitchFamily="34" charset="0"/>
            </a:endParaRPr>
          </a:p>
          <a:p>
            <a:endParaRPr lang="en-US" altLang="ko-KR" sz="1300" dirty="0">
              <a:solidFill>
                <a:schemeClr val="tx1">
                  <a:lumMod val="75000"/>
                  <a:lumOff val="25000"/>
                </a:schemeClr>
              </a:solidFill>
              <a:cs typeface="Arial" pitchFamily="34" charset="0"/>
            </a:endParaRPr>
          </a:p>
        </p:txBody>
      </p:sp>
      <p:sp>
        <p:nvSpPr>
          <p:cNvPr id="9" name="TextBox 19">
            <a:extLst>
              <a:ext uri="{FF2B5EF4-FFF2-40B4-BE49-F238E27FC236}">
                <a16:creationId xmlns:a16="http://schemas.microsoft.com/office/drawing/2014/main" id="{F1AF30BD-71FC-8BA1-B492-80B08989311F}"/>
              </a:ext>
            </a:extLst>
          </p:cNvPr>
          <p:cNvSpPr txBox="1"/>
          <p:nvPr/>
        </p:nvSpPr>
        <p:spPr>
          <a:xfrm>
            <a:off x="384924" y="3106792"/>
            <a:ext cx="2736304" cy="1492716"/>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t_transaction_details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pk_transaction_id</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pk_transaction_detail_id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fk_product_id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fk_variant_id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purchasing_quantity</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discounted_total_price</a:t>
            </a:r>
            <a:r>
              <a:rPr lang="en-US" altLang="ko-KR" sz="1300" dirty="0">
                <a:solidFill>
                  <a:schemeClr val="tx1">
                    <a:lumMod val="75000"/>
                    <a:lumOff val="25000"/>
                  </a:schemeClr>
                </a:solidFill>
                <a:cs typeface="Arial" pitchFamily="34" charset="0"/>
              </a:rPr>
              <a:t>)</a:t>
            </a:r>
            <a:endParaRPr lang="ko-KR" altLang="en-US" sz="1300" dirty="0">
              <a:solidFill>
                <a:schemeClr val="tx1">
                  <a:lumMod val="75000"/>
                  <a:lumOff val="25000"/>
                </a:schemeClr>
              </a:solidFill>
              <a:cs typeface="Arial" pitchFamily="34" charset="0"/>
            </a:endParaRPr>
          </a:p>
        </p:txBody>
      </p:sp>
      <p:sp>
        <p:nvSpPr>
          <p:cNvPr id="13" name="文本框 12">
            <a:extLst>
              <a:ext uri="{FF2B5EF4-FFF2-40B4-BE49-F238E27FC236}">
                <a16:creationId xmlns:a16="http://schemas.microsoft.com/office/drawing/2014/main" id="{55E39E1B-FDE0-EE13-2856-EDFE8DE72B09}"/>
              </a:ext>
            </a:extLst>
          </p:cNvPr>
          <p:cNvSpPr txBox="1"/>
          <p:nvPr/>
        </p:nvSpPr>
        <p:spPr>
          <a:xfrm>
            <a:off x="1604915" y="1513118"/>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t_customers</a:t>
            </a:r>
            <a:endParaRPr lang="zh-CN" altLang="en-US" sz="1200" dirty="0">
              <a:solidFill>
                <a:srgbClr val="C00000"/>
              </a:solidFill>
            </a:endParaRPr>
          </a:p>
        </p:txBody>
      </p:sp>
      <p:sp>
        <p:nvSpPr>
          <p:cNvPr id="15" name="文本框 14">
            <a:extLst>
              <a:ext uri="{FF2B5EF4-FFF2-40B4-BE49-F238E27FC236}">
                <a16:creationId xmlns:a16="http://schemas.microsoft.com/office/drawing/2014/main" id="{F2588C7F-D855-DFEC-541F-F158B026BAB5}"/>
              </a:ext>
            </a:extLst>
          </p:cNvPr>
          <p:cNvSpPr txBox="1"/>
          <p:nvPr/>
        </p:nvSpPr>
        <p:spPr>
          <a:xfrm>
            <a:off x="1671086" y="2294751"/>
            <a:ext cx="2016224"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t_reduction_promotions</a:t>
            </a:r>
            <a:endParaRPr lang="zh-CN" altLang="en-US" sz="1200" dirty="0">
              <a:solidFill>
                <a:srgbClr val="C00000"/>
              </a:solidFill>
            </a:endParaRPr>
          </a:p>
        </p:txBody>
      </p:sp>
      <p:sp>
        <p:nvSpPr>
          <p:cNvPr id="4" name="文本框 3">
            <a:extLst>
              <a:ext uri="{FF2B5EF4-FFF2-40B4-BE49-F238E27FC236}">
                <a16:creationId xmlns:a16="http://schemas.microsoft.com/office/drawing/2014/main" id="{CC761339-4FF1-A9CF-240B-301EEB2F925B}"/>
              </a:ext>
            </a:extLst>
          </p:cNvPr>
          <p:cNvSpPr txBox="1"/>
          <p:nvPr/>
        </p:nvSpPr>
        <p:spPr>
          <a:xfrm>
            <a:off x="2600808" y="1328159"/>
            <a:ext cx="1695378"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t_employees</a:t>
            </a:r>
            <a:endParaRPr lang="zh-CN" altLang="en-US" sz="1200" dirty="0">
              <a:solidFill>
                <a:srgbClr val="C00000"/>
              </a:solidFill>
            </a:endParaRPr>
          </a:p>
        </p:txBody>
      </p:sp>
      <p:sp>
        <p:nvSpPr>
          <p:cNvPr id="8" name="文本框 7">
            <a:extLst>
              <a:ext uri="{FF2B5EF4-FFF2-40B4-BE49-F238E27FC236}">
                <a16:creationId xmlns:a16="http://schemas.microsoft.com/office/drawing/2014/main" id="{EAB59A0A-985D-613F-37DD-709E7860EF61}"/>
              </a:ext>
            </a:extLst>
          </p:cNvPr>
          <p:cNvSpPr txBox="1"/>
          <p:nvPr/>
        </p:nvSpPr>
        <p:spPr>
          <a:xfrm>
            <a:off x="1458662" y="3799054"/>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t_product_variants</a:t>
            </a:r>
            <a:endParaRPr lang="zh-CN" altLang="en-US" sz="1200" dirty="0">
              <a:solidFill>
                <a:srgbClr val="C00000"/>
              </a:solidFill>
            </a:endParaRPr>
          </a:p>
        </p:txBody>
      </p:sp>
      <p:sp>
        <p:nvSpPr>
          <p:cNvPr id="10" name="文本框 9">
            <a:extLst>
              <a:ext uri="{FF2B5EF4-FFF2-40B4-BE49-F238E27FC236}">
                <a16:creationId xmlns:a16="http://schemas.microsoft.com/office/drawing/2014/main" id="{972B2CA5-339A-3EB5-9E67-7DEEF5FCF56D}"/>
              </a:ext>
            </a:extLst>
          </p:cNvPr>
          <p:cNvSpPr txBox="1"/>
          <p:nvPr/>
        </p:nvSpPr>
        <p:spPr>
          <a:xfrm>
            <a:off x="1749829" y="3311548"/>
            <a:ext cx="1862281"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t_transaction_records</a:t>
            </a:r>
            <a:endParaRPr lang="zh-CN" altLang="en-US" sz="1200" dirty="0">
              <a:solidFill>
                <a:srgbClr val="C00000"/>
              </a:solidFill>
            </a:endParaRPr>
          </a:p>
        </p:txBody>
      </p:sp>
      <p:pic>
        <p:nvPicPr>
          <p:cNvPr id="7" name="图片 6">
            <a:extLst>
              <a:ext uri="{FF2B5EF4-FFF2-40B4-BE49-F238E27FC236}">
                <a16:creationId xmlns:a16="http://schemas.microsoft.com/office/drawing/2014/main" id="{E3AA8C19-643A-64DB-B832-E0107CFD4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5465" y="3003798"/>
            <a:ext cx="3194618" cy="1414665"/>
          </a:xfrm>
          <a:prstGeom prst="rect">
            <a:avLst/>
          </a:prstGeom>
        </p:spPr>
      </p:pic>
      <p:pic>
        <p:nvPicPr>
          <p:cNvPr id="14" name="图片 13">
            <a:extLst>
              <a:ext uri="{FF2B5EF4-FFF2-40B4-BE49-F238E27FC236}">
                <a16:creationId xmlns:a16="http://schemas.microsoft.com/office/drawing/2014/main" id="{CA2D997C-7E79-1E7D-4AAA-4F76C50C0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147" y="1248906"/>
            <a:ext cx="4939780" cy="1082422"/>
          </a:xfrm>
          <a:prstGeom prst="rect">
            <a:avLst/>
          </a:prstGeom>
        </p:spPr>
      </p:pic>
      <p:sp>
        <p:nvSpPr>
          <p:cNvPr id="16" name="矩形 15">
            <a:extLst>
              <a:ext uri="{FF2B5EF4-FFF2-40B4-BE49-F238E27FC236}">
                <a16:creationId xmlns:a16="http://schemas.microsoft.com/office/drawing/2014/main" id="{C66FD39D-A01D-0033-DDBE-53DB6A2F6600}"/>
              </a:ext>
            </a:extLst>
          </p:cNvPr>
          <p:cNvSpPr/>
          <p:nvPr/>
        </p:nvSpPr>
        <p:spPr>
          <a:xfrm>
            <a:off x="3923928" y="2115304"/>
            <a:ext cx="5040560" cy="2952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E194121-28D8-14CF-1649-9F8D6B76DCA8}"/>
              </a:ext>
            </a:extLst>
          </p:cNvPr>
          <p:cNvSpPr/>
          <p:nvPr/>
        </p:nvSpPr>
        <p:spPr>
          <a:xfrm>
            <a:off x="4335107" y="4011910"/>
            <a:ext cx="3405245" cy="50405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442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Employee Management System</a:t>
            </a:r>
            <a:endParaRPr lang="ko-KR" altLang="en-US" dirty="0">
              <a:solidFill>
                <a:schemeClr val="tx1">
                  <a:lumMod val="75000"/>
                  <a:lumOff val="25000"/>
                </a:schemeClr>
              </a:solidFill>
            </a:endParaRPr>
          </a:p>
        </p:txBody>
      </p:sp>
      <p:sp>
        <p:nvSpPr>
          <p:cNvPr id="5" name="TextBox 19">
            <a:extLst>
              <a:ext uri="{FF2B5EF4-FFF2-40B4-BE49-F238E27FC236}">
                <a16:creationId xmlns:a16="http://schemas.microsoft.com/office/drawing/2014/main" id="{4DB5D477-2E99-647B-0824-BBF19F01CC6C}"/>
              </a:ext>
            </a:extLst>
          </p:cNvPr>
          <p:cNvSpPr txBox="1"/>
          <p:nvPr/>
        </p:nvSpPr>
        <p:spPr>
          <a:xfrm>
            <a:off x="2771800" y="1635646"/>
            <a:ext cx="2376263" cy="1292662"/>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t_employees</a:t>
            </a:r>
            <a:r>
              <a:rPr lang="en-US" altLang="ko-KR" sz="1300" dirty="0">
                <a:solidFill>
                  <a:schemeClr val="tx1">
                    <a:lumMod val="75000"/>
                    <a:lumOff val="25000"/>
                  </a:schemeClr>
                </a:solidFill>
                <a:cs typeface="Arial" pitchFamily="34" charset="0"/>
              </a:rPr>
              <a:t> (</a:t>
            </a:r>
          </a:p>
          <a:p>
            <a:r>
              <a:rPr lang="en-US" altLang="ko-KR" sz="1300" u="sng" dirty="0" err="1">
                <a:solidFill>
                  <a:srgbClr val="0070C0"/>
                </a:solidFill>
                <a:cs typeface="Arial" pitchFamily="34" charset="0"/>
              </a:rPr>
              <a:t>pk_employee_id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job_position</a:t>
            </a:r>
            <a:r>
              <a:rPr lang="en-US" altLang="ko-KR" sz="1300" dirty="0">
                <a:solidFill>
                  <a:schemeClr val="tx1">
                    <a:lumMod val="75000"/>
                    <a:lumOff val="25000"/>
                  </a:schemeClr>
                </a:solidFill>
                <a:cs typeface="Arial" pitchFamily="34" charset="0"/>
              </a:rPr>
              <a:t>,</a:t>
            </a:r>
          </a:p>
          <a:p>
            <a:r>
              <a:rPr lang="en-US" altLang="ko-KR" sz="1300" dirty="0">
                <a:solidFill>
                  <a:schemeClr val="tx1">
                    <a:lumMod val="75000"/>
                    <a:lumOff val="25000"/>
                  </a:schemeClr>
                </a:solidFill>
                <a:cs typeface="Arial" pitchFamily="34" charset="0"/>
              </a:rPr>
              <a:t>salary,</a:t>
            </a:r>
          </a:p>
          <a:p>
            <a:r>
              <a:rPr lang="en-US" altLang="ko-KR" sz="1300" dirty="0" err="1">
                <a:solidFill>
                  <a:schemeClr val="tx1">
                    <a:lumMod val="75000"/>
                    <a:lumOff val="25000"/>
                  </a:schemeClr>
                </a:solidFill>
                <a:cs typeface="Arial" pitchFamily="34" charset="0"/>
              </a:rPr>
              <a:t>phone_number</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work_schedules</a:t>
            </a:r>
            <a:r>
              <a:rPr lang="en-US" altLang="ko-KR" sz="1300" dirty="0">
                <a:solidFill>
                  <a:schemeClr val="tx1">
                    <a:lumMod val="75000"/>
                    <a:lumOff val="25000"/>
                  </a:schemeClr>
                </a:solidFill>
                <a:cs typeface="Arial" pitchFamily="34" charset="0"/>
              </a:rPr>
              <a:t>)</a:t>
            </a:r>
          </a:p>
        </p:txBody>
      </p:sp>
      <p:pic>
        <p:nvPicPr>
          <p:cNvPr id="3" name="图片 2">
            <a:extLst>
              <a:ext uri="{FF2B5EF4-FFF2-40B4-BE49-F238E27FC236}">
                <a16:creationId xmlns:a16="http://schemas.microsoft.com/office/drawing/2014/main" id="{67CDFA33-8126-02D4-6F86-0CC8935EC6E8}"/>
              </a:ext>
            </a:extLst>
          </p:cNvPr>
          <p:cNvPicPr>
            <a:picLocks noChangeAspect="1"/>
          </p:cNvPicPr>
          <p:nvPr/>
        </p:nvPicPr>
        <p:blipFill rotWithShape="1">
          <a:blip r:embed="rId2">
            <a:extLst>
              <a:ext uri="{28A0092B-C50C-407E-A947-70E740481C1C}">
                <a14:useLocalDpi xmlns:a14="http://schemas.microsoft.com/office/drawing/2010/main" val="0"/>
              </a:ext>
            </a:extLst>
          </a:blip>
          <a:srcRect l="68228" t="-1" r="9230" b="70119"/>
          <a:stretch/>
        </p:blipFill>
        <p:spPr>
          <a:xfrm>
            <a:off x="493777" y="1450986"/>
            <a:ext cx="2124724" cy="1826880"/>
          </a:xfrm>
          <a:prstGeom prst="rect">
            <a:avLst/>
          </a:prstGeom>
        </p:spPr>
      </p:pic>
      <p:pic>
        <p:nvPicPr>
          <p:cNvPr id="7" name="图片 6">
            <a:extLst>
              <a:ext uri="{FF2B5EF4-FFF2-40B4-BE49-F238E27FC236}">
                <a16:creationId xmlns:a16="http://schemas.microsoft.com/office/drawing/2014/main" id="{74C989A9-0736-E3BD-6151-6745CE76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209" y="1306970"/>
            <a:ext cx="4309701" cy="2441656"/>
          </a:xfrm>
          <a:prstGeom prst="rect">
            <a:avLst/>
          </a:prstGeom>
        </p:spPr>
      </p:pic>
    </p:spTree>
    <p:extLst>
      <p:ext uri="{BB962C8B-B14F-4D97-AF65-F5344CB8AC3E}">
        <p14:creationId xmlns:p14="http://schemas.microsoft.com/office/powerpoint/2010/main" val="1325074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Analysis of the Database Design</a:t>
            </a:r>
            <a:endParaRPr lang="ko-KR" altLang="en-US" dirty="0">
              <a:solidFill>
                <a:schemeClr val="tx1">
                  <a:lumMod val="75000"/>
                  <a:lumOff val="25000"/>
                </a:schemeClr>
              </a:solidFill>
            </a:endParaRPr>
          </a:p>
        </p:txBody>
      </p:sp>
      <p:sp>
        <p:nvSpPr>
          <p:cNvPr id="5" name="TextBox 19">
            <a:extLst>
              <a:ext uri="{FF2B5EF4-FFF2-40B4-BE49-F238E27FC236}">
                <a16:creationId xmlns:a16="http://schemas.microsoft.com/office/drawing/2014/main" id="{4DB5D477-2E99-647B-0824-BBF19F01CC6C}"/>
              </a:ext>
            </a:extLst>
          </p:cNvPr>
          <p:cNvSpPr txBox="1"/>
          <p:nvPr/>
        </p:nvSpPr>
        <p:spPr>
          <a:xfrm>
            <a:off x="827584" y="861988"/>
            <a:ext cx="7776864" cy="2893100"/>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About the functional and/or multivalued dependencies   </a:t>
            </a:r>
            <a:endParaRPr lang="en-US" altLang="ko-KR" sz="1400" dirty="0">
              <a:solidFill>
                <a:schemeClr val="tx1">
                  <a:lumMod val="75000"/>
                  <a:lumOff val="25000"/>
                </a:schemeClr>
              </a:solidFill>
              <a:cs typeface="Arial" pitchFamily="34" charset="0"/>
            </a:endParaRPr>
          </a:p>
          <a:p>
            <a:endParaRPr lang="en-US" altLang="ko-KR" sz="1400" dirty="0">
              <a:solidFill>
                <a:schemeClr val="tx1">
                  <a:lumMod val="75000"/>
                  <a:lumOff val="25000"/>
                </a:schemeClr>
              </a:solidFill>
              <a:cs typeface="Arial" pitchFamily="34" charset="0"/>
            </a:endParaRPr>
          </a:p>
          <a:p>
            <a:r>
              <a:rPr lang="en-US" altLang="ko-KR" sz="1400" dirty="0">
                <a:solidFill>
                  <a:schemeClr val="tx1">
                    <a:lumMod val="75000"/>
                    <a:lumOff val="25000"/>
                  </a:schemeClr>
                </a:solidFill>
                <a:cs typeface="Arial" pitchFamily="34" charset="0"/>
              </a:rPr>
              <a:t>All the tables have only one primary key (single attribute or in composition form) and no other candidate keys. The functional dependencies in the form X </a:t>
            </a:r>
            <a:r>
              <a:rPr lang="zh-CN" altLang="en-US" sz="1400" dirty="0">
                <a:solidFill>
                  <a:schemeClr val="tx1">
                    <a:lumMod val="75000"/>
                    <a:lumOff val="25000"/>
                  </a:schemeClr>
                </a:solidFill>
                <a:cs typeface="Arial" pitchFamily="34" charset="0"/>
              </a:rPr>
              <a:t>→ </a:t>
            </a:r>
            <a:r>
              <a:rPr lang="en-US" altLang="zh-CN" sz="1400" dirty="0">
                <a:solidFill>
                  <a:schemeClr val="tx1">
                    <a:lumMod val="75000"/>
                    <a:lumOff val="25000"/>
                  </a:schemeClr>
                </a:solidFill>
                <a:cs typeface="Arial" pitchFamily="34" charset="0"/>
              </a:rPr>
              <a:t>Y, where:</a:t>
            </a:r>
          </a:p>
          <a:p>
            <a:pPr algn="ctr"/>
            <a:endParaRPr lang="en-US" altLang="ko-KR" sz="1400" dirty="0">
              <a:solidFill>
                <a:schemeClr val="tx1">
                  <a:lumMod val="75000"/>
                  <a:lumOff val="25000"/>
                </a:schemeClr>
              </a:solidFill>
              <a:cs typeface="Arial" pitchFamily="34" charset="0"/>
            </a:endParaRPr>
          </a:p>
          <a:p>
            <a:pPr algn="ctr"/>
            <a:r>
              <a:rPr lang="en-US" altLang="ko-KR" sz="1400" dirty="0">
                <a:solidFill>
                  <a:schemeClr val="tx1">
                    <a:lumMod val="75000"/>
                    <a:lumOff val="25000"/>
                  </a:schemeClr>
                </a:solidFill>
                <a:cs typeface="Arial" pitchFamily="34" charset="0"/>
              </a:rPr>
              <a:t>X must be the primary key of </a:t>
            </a:r>
            <a:r>
              <a:rPr lang="en-US" altLang="ko-KR" sz="1400" i="1" dirty="0">
                <a:solidFill>
                  <a:schemeClr val="tx1">
                    <a:lumMod val="75000"/>
                    <a:lumOff val="25000"/>
                  </a:schemeClr>
                </a:solidFill>
                <a:cs typeface="Arial" pitchFamily="34" charset="0"/>
              </a:rPr>
              <a:t>R</a:t>
            </a:r>
            <a:r>
              <a:rPr lang="en-US" altLang="ko-KR" sz="1400" dirty="0">
                <a:solidFill>
                  <a:schemeClr val="tx1">
                    <a:lumMod val="75000"/>
                    <a:lumOff val="25000"/>
                  </a:schemeClr>
                </a:solidFill>
                <a:cs typeface="Arial" pitchFamily="34" charset="0"/>
              </a:rPr>
              <a:t>, Y can only be nonprime attributes</a:t>
            </a:r>
            <a:endParaRPr lang="en-US" altLang="ko-KR" sz="1400" i="1" dirty="0">
              <a:solidFill>
                <a:schemeClr val="tx1">
                  <a:lumMod val="75000"/>
                  <a:lumOff val="25000"/>
                </a:schemeClr>
              </a:solidFill>
              <a:cs typeface="Arial" pitchFamily="34" charset="0"/>
            </a:endParaRPr>
          </a:p>
          <a:p>
            <a:endParaRPr lang="en-US" altLang="ko-KR" sz="1400" dirty="0">
              <a:solidFill>
                <a:schemeClr val="tx1">
                  <a:lumMod val="75000"/>
                  <a:lumOff val="25000"/>
                </a:schemeClr>
              </a:solidFill>
              <a:cs typeface="Arial" pitchFamily="34" charset="0"/>
            </a:endParaRPr>
          </a:p>
          <a:p>
            <a:r>
              <a:rPr lang="en-US" altLang="ko-KR" sz="1400" dirty="0">
                <a:solidFill>
                  <a:schemeClr val="tx1">
                    <a:lumMod val="75000"/>
                    <a:lumOff val="25000"/>
                  </a:schemeClr>
                </a:solidFill>
                <a:cs typeface="Arial" pitchFamily="34" charset="0"/>
              </a:rPr>
              <a:t>Therefore, any table neither has a transitive dependency,  nor partial dependency.</a:t>
            </a:r>
          </a:p>
          <a:p>
            <a:r>
              <a:rPr lang="en-US" altLang="ko-KR" sz="1400" dirty="0">
                <a:solidFill>
                  <a:schemeClr val="tx1">
                    <a:lumMod val="75000"/>
                    <a:lumOff val="25000"/>
                  </a:schemeClr>
                </a:solidFill>
                <a:cs typeface="Arial" pitchFamily="34" charset="0"/>
              </a:rPr>
              <a:t>In conclusion, all the tables are at least in </a:t>
            </a:r>
            <a:r>
              <a:rPr lang="en-US" altLang="ko-KR" sz="1400" dirty="0">
                <a:solidFill>
                  <a:srgbClr val="C00000"/>
                </a:solidFill>
                <a:cs typeface="Arial" pitchFamily="34" charset="0"/>
              </a:rPr>
              <a:t>Third Normal Form (3NF</a:t>
            </a:r>
            <a:r>
              <a:rPr lang="en-US" altLang="ko-KR" sz="1400" dirty="0">
                <a:solidFill>
                  <a:schemeClr val="tx1">
                    <a:lumMod val="75000"/>
                    <a:lumOff val="25000"/>
                  </a:schemeClr>
                </a:solidFill>
                <a:cs typeface="Arial" pitchFamily="34" charset="0"/>
              </a:rPr>
              <a:t>).</a:t>
            </a:r>
          </a:p>
          <a:p>
            <a:endParaRPr lang="en-US" altLang="ko-KR" sz="1400" dirty="0">
              <a:solidFill>
                <a:schemeClr val="tx1">
                  <a:lumMod val="75000"/>
                  <a:lumOff val="25000"/>
                </a:schemeClr>
              </a:solidFill>
              <a:cs typeface="Arial" pitchFamily="34" charset="0"/>
            </a:endParaRPr>
          </a:p>
          <a:p>
            <a:endParaRPr lang="en-US" altLang="ko-KR" sz="1400" dirty="0">
              <a:solidFill>
                <a:schemeClr val="tx1">
                  <a:lumMod val="75000"/>
                  <a:lumOff val="25000"/>
                </a:schemeClr>
              </a:solidFill>
              <a:cs typeface="Arial" pitchFamily="34" charset="0"/>
            </a:endParaRPr>
          </a:p>
          <a:p>
            <a:r>
              <a:rPr lang="en-US" altLang="ko-KR" sz="1400" dirty="0">
                <a:solidFill>
                  <a:schemeClr val="tx1">
                    <a:lumMod val="75000"/>
                    <a:lumOff val="25000"/>
                  </a:schemeClr>
                </a:solidFill>
                <a:cs typeface="Arial" pitchFamily="34" charset="0"/>
              </a:rPr>
              <a:t>For example, the table </a:t>
            </a:r>
            <a:r>
              <a:rPr lang="en-US" altLang="ko-KR" sz="1400" b="1" dirty="0" err="1">
                <a:solidFill>
                  <a:schemeClr val="tx1">
                    <a:lumMod val="75000"/>
                    <a:lumOff val="25000"/>
                  </a:schemeClr>
                </a:solidFill>
                <a:cs typeface="Arial" pitchFamily="34" charset="0"/>
              </a:rPr>
              <a:t>t_transaction_details</a:t>
            </a:r>
            <a:r>
              <a:rPr lang="en-US" altLang="ko-KR" sz="1400" b="1" dirty="0">
                <a:solidFill>
                  <a:schemeClr val="tx1">
                    <a:lumMod val="75000"/>
                    <a:lumOff val="25000"/>
                  </a:schemeClr>
                </a:solidFill>
                <a:cs typeface="Arial" pitchFamily="34" charset="0"/>
              </a:rPr>
              <a:t> </a:t>
            </a:r>
            <a:r>
              <a:rPr lang="en-US" altLang="ko-KR" sz="1400" dirty="0">
                <a:solidFill>
                  <a:schemeClr val="tx1">
                    <a:lumMod val="75000"/>
                    <a:lumOff val="25000"/>
                  </a:schemeClr>
                </a:solidFill>
                <a:cs typeface="Arial" pitchFamily="34" charset="0"/>
              </a:rPr>
              <a:t>(primary key in composition form) is shown below. </a:t>
            </a:r>
            <a:r>
              <a:rPr lang="en-US" altLang="ko-KR" sz="1400" dirty="0">
                <a:solidFill>
                  <a:srgbClr val="C00000"/>
                </a:solidFill>
                <a:cs typeface="Arial" pitchFamily="34" charset="0"/>
              </a:rPr>
              <a:t>All the other tables are similar to the form of this table, hence omitted here</a:t>
            </a:r>
            <a:r>
              <a:rPr lang="en-US" altLang="ko-KR" sz="1400" dirty="0">
                <a:solidFill>
                  <a:schemeClr val="tx1">
                    <a:lumMod val="75000"/>
                    <a:lumOff val="25000"/>
                  </a:schemeClr>
                </a:solidFill>
                <a:cs typeface="Arial" pitchFamily="34" charset="0"/>
              </a:rPr>
              <a:t>.</a:t>
            </a:r>
          </a:p>
        </p:txBody>
      </p:sp>
      <p:graphicFrame>
        <p:nvGraphicFramePr>
          <p:cNvPr id="32" name="表格 11">
            <a:extLst>
              <a:ext uri="{FF2B5EF4-FFF2-40B4-BE49-F238E27FC236}">
                <a16:creationId xmlns:a16="http://schemas.microsoft.com/office/drawing/2014/main" id="{38373A91-18C9-7D6D-C404-07FA302F15F2}"/>
              </a:ext>
            </a:extLst>
          </p:cNvPr>
          <p:cNvGraphicFramePr>
            <a:graphicFrameLocks noGrp="1"/>
          </p:cNvGraphicFramePr>
          <p:nvPr>
            <p:extLst>
              <p:ext uri="{D42A27DB-BD31-4B8C-83A1-F6EECF244321}">
                <p14:modId xmlns:p14="http://schemas.microsoft.com/office/powerpoint/2010/main" val="12625047"/>
              </p:ext>
            </p:extLst>
          </p:nvPr>
        </p:nvGraphicFramePr>
        <p:xfrm>
          <a:off x="933672" y="3824312"/>
          <a:ext cx="7276656" cy="457200"/>
        </p:xfrm>
        <a:graphic>
          <a:graphicData uri="http://schemas.openxmlformats.org/drawingml/2006/table">
            <a:tbl>
              <a:tblPr firstRow="1" bandRow="1">
                <a:tableStyleId>{5C22544A-7EE6-4342-B048-85BDC9FD1C3A}</a:tableStyleId>
              </a:tblPr>
              <a:tblGrid>
                <a:gridCol w="1212776">
                  <a:extLst>
                    <a:ext uri="{9D8B030D-6E8A-4147-A177-3AD203B41FA5}">
                      <a16:colId xmlns:a16="http://schemas.microsoft.com/office/drawing/2014/main" val="30696556"/>
                    </a:ext>
                  </a:extLst>
                </a:gridCol>
                <a:gridCol w="1212776">
                  <a:extLst>
                    <a:ext uri="{9D8B030D-6E8A-4147-A177-3AD203B41FA5}">
                      <a16:colId xmlns:a16="http://schemas.microsoft.com/office/drawing/2014/main" val="2899831560"/>
                    </a:ext>
                  </a:extLst>
                </a:gridCol>
                <a:gridCol w="1212776">
                  <a:extLst>
                    <a:ext uri="{9D8B030D-6E8A-4147-A177-3AD203B41FA5}">
                      <a16:colId xmlns:a16="http://schemas.microsoft.com/office/drawing/2014/main" val="4022565641"/>
                    </a:ext>
                  </a:extLst>
                </a:gridCol>
                <a:gridCol w="1212776">
                  <a:extLst>
                    <a:ext uri="{9D8B030D-6E8A-4147-A177-3AD203B41FA5}">
                      <a16:colId xmlns:a16="http://schemas.microsoft.com/office/drawing/2014/main" val="42923287"/>
                    </a:ext>
                  </a:extLst>
                </a:gridCol>
                <a:gridCol w="1212776">
                  <a:extLst>
                    <a:ext uri="{9D8B030D-6E8A-4147-A177-3AD203B41FA5}">
                      <a16:colId xmlns:a16="http://schemas.microsoft.com/office/drawing/2014/main" val="3627179228"/>
                    </a:ext>
                  </a:extLst>
                </a:gridCol>
                <a:gridCol w="1212776">
                  <a:extLst>
                    <a:ext uri="{9D8B030D-6E8A-4147-A177-3AD203B41FA5}">
                      <a16:colId xmlns:a16="http://schemas.microsoft.com/office/drawing/2014/main" val="549214324"/>
                    </a:ext>
                  </a:extLst>
                </a:gridCol>
              </a:tblGrid>
              <a:tr h="370840">
                <a:tc>
                  <a:txBody>
                    <a:bodyPr/>
                    <a:lstStyle/>
                    <a:p>
                      <a:r>
                        <a:rPr lang="en-US" altLang="zh-CN" sz="1200" dirty="0" err="1">
                          <a:solidFill>
                            <a:schemeClr val="bg1"/>
                          </a:solidFill>
                        </a:rPr>
                        <a:t>pk_transaction_id</a:t>
                      </a:r>
                      <a:endParaRPr lang="zh-CN" altLang="en-US" sz="1200" dirty="0">
                        <a:solidFill>
                          <a:schemeClr val="bg1"/>
                        </a:solidFill>
                      </a:endParaRPr>
                    </a:p>
                  </a:txBody>
                  <a:tcPr>
                    <a:solidFill>
                      <a:srgbClr val="52B3DA"/>
                    </a:solidFill>
                  </a:tcPr>
                </a:tc>
                <a:tc>
                  <a:txBody>
                    <a:bodyPr/>
                    <a:lstStyle/>
                    <a:p>
                      <a:r>
                        <a:rPr lang="en-US" altLang="zh-CN" sz="1200" dirty="0" err="1">
                          <a:solidFill>
                            <a:schemeClr val="bg1"/>
                          </a:solidFill>
                        </a:rPr>
                        <a:t>pk_transaction_details_id</a:t>
                      </a:r>
                      <a:endParaRPr lang="zh-CN" altLang="en-US" sz="1200" dirty="0">
                        <a:solidFill>
                          <a:schemeClr val="bg1"/>
                        </a:solidFill>
                      </a:endParaRPr>
                    </a:p>
                  </a:txBody>
                  <a:tcPr>
                    <a:solidFill>
                      <a:srgbClr val="52B3DA"/>
                    </a:solidFill>
                  </a:tcPr>
                </a:tc>
                <a:tc>
                  <a:txBody>
                    <a:bodyPr/>
                    <a:lstStyle/>
                    <a:p>
                      <a:r>
                        <a:rPr lang="en-US" altLang="zh-CN" sz="1200" dirty="0" err="1">
                          <a:solidFill>
                            <a:schemeClr val="bg1"/>
                          </a:solidFill>
                        </a:rPr>
                        <a:t>fk_product_id</a:t>
                      </a:r>
                      <a:endParaRPr lang="zh-CN" altLang="en-US" sz="1200" dirty="0">
                        <a:solidFill>
                          <a:schemeClr val="bg1"/>
                        </a:solidFill>
                      </a:endParaRPr>
                    </a:p>
                  </a:txBody>
                  <a:tcPr>
                    <a:solidFill>
                      <a:srgbClr val="52B3DA"/>
                    </a:solidFill>
                  </a:tcPr>
                </a:tc>
                <a:tc>
                  <a:txBody>
                    <a:bodyPr/>
                    <a:lstStyle/>
                    <a:p>
                      <a:r>
                        <a:rPr lang="en-US" altLang="zh-CN" sz="1200" dirty="0" err="1">
                          <a:solidFill>
                            <a:schemeClr val="bg1"/>
                          </a:solidFill>
                        </a:rPr>
                        <a:t>fk_variant_id</a:t>
                      </a:r>
                      <a:endParaRPr lang="zh-CN" altLang="en-US" sz="1200" dirty="0">
                        <a:solidFill>
                          <a:schemeClr val="bg1"/>
                        </a:solidFill>
                      </a:endParaRPr>
                    </a:p>
                  </a:txBody>
                  <a:tcPr>
                    <a:solidFill>
                      <a:srgbClr val="52B3DA"/>
                    </a:solidFill>
                  </a:tcPr>
                </a:tc>
                <a:tc>
                  <a:txBody>
                    <a:bodyPr/>
                    <a:lstStyle/>
                    <a:p>
                      <a:r>
                        <a:rPr lang="en-US" altLang="zh-CN" sz="1200" dirty="0" err="1">
                          <a:solidFill>
                            <a:schemeClr val="bg1"/>
                          </a:solidFill>
                        </a:rPr>
                        <a:t>purchasing_quantity</a:t>
                      </a:r>
                      <a:endParaRPr lang="zh-CN" altLang="en-US" sz="1200" dirty="0">
                        <a:solidFill>
                          <a:schemeClr val="bg1"/>
                        </a:solidFill>
                      </a:endParaRPr>
                    </a:p>
                  </a:txBody>
                  <a:tcPr>
                    <a:solidFill>
                      <a:srgbClr val="52B3DA"/>
                    </a:solidFill>
                  </a:tcPr>
                </a:tc>
                <a:tc>
                  <a:txBody>
                    <a:bodyPr/>
                    <a:lstStyle/>
                    <a:p>
                      <a:r>
                        <a:rPr lang="en-US" altLang="zh-CN" sz="1200" dirty="0" err="1">
                          <a:solidFill>
                            <a:schemeClr val="bg1"/>
                          </a:solidFill>
                        </a:rPr>
                        <a:t>discounted_total_price</a:t>
                      </a:r>
                      <a:endParaRPr lang="zh-CN" altLang="en-US" sz="1200" dirty="0">
                        <a:solidFill>
                          <a:schemeClr val="bg1"/>
                        </a:solidFill>
                      </a:endParaRPr>
                    </a:p>
                  </a:txBody>
                  <a:tcPr>
                    <a:solidFill>
                      <a:srgbClr val="52B3DA"/>
                    </a:solidFill>
                  </a:tcPr>
                </a:tc>
                <a:extLst>
                  <a:ext uri="{0D108BD9-81ED-4DB2-BD59-A6C34878D82A}">
                    <a16:rowId xmlns:a16="http://schemas.microsoft.com/office/drawing/2014/main" val="1683344729"/>
                  </a:ext>
                </a:extLst>
              </a:tr>
            </a:tbl>
          </a:graphicData>
        </a:graphic>
      </p:graphicFrame>
      <p:grpSp>
        <p:nvGrpSpPr>
          <p:cNvPr id="36" name="组合 35">
            <a:extLst>
              <a:ext uri="{FF2B5EF4-FFF2-40B4-BE49-F238E27FC236}">
                <a16:creationId xmlns:a16="http://schemas.microsoft.com/office/drawing/2014/main" id="{39A67138-9E7E-29C9-C6A6-7DB4BC2A8447}"/>
              </a:ext>
            </a:extLst>
          </p:cNvPr>
          <p:cNvGrpSpPr/>
          <p:nvPr/>
        </p:nvGrpSpPr>
        <p:grpSpPr>
          <a:xfrm>
            <a:off x="2604720" y="4275648"/>
            <a:ext cx="1482440" cy="398421"/>
            <a:chOff x="1790931" y="1121506"/>
            <a:chExt cx="1769687" cy="580775"/>
          </a:xfrm>
        </p:grpSpPr>
        <p:cxnSp>
          <p:nvCxnSpPr>
            <p:cNvPr id="37" name="直接连接符 36">
              <a:extLst>
                <a:ext uri="{FF2B5EF4-FFF2-40B4-BE49-F238E27FC236}">
                  <a16:creationId xmlns:a16="http://schemas.microsoft.com/office/drawing/2014/main" id="{045D2D79-B23C-EF8C-AD98-F46477608E5C}"/>
                </a:ext>
              </a:extLst>
            </p:cNvPr>
            <p:cNvCxnSpPr/>
            <p:nvPr/>
          </p:nvCxnSpPr>
          <p:spPr>
            <a:xfrm>
              <a:off x="1790931" y="1171401"/>
              <a:ext cx="0" cy="524395"/>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8BB89746-F16E-0305-202E-153BD38E21F3}"/>
                </a:ext>
              </a:extLst>
            </p:cNvPr>
            <p:cNvCxnSpPr>
              <a:cxnSpLocks/>
            </p:cNvCxnSpPr>
            <p:nvPr/>
          </p:nvCxnSpPr>
          <p:spPr>
            <a:xfrm flipV="1">
              <a:off x="1790931" y="1121506"/>
              <a:ext cx="1769687" cy="580775"/>
            </a:xfrm>
            <a:prstGeom prst="bent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38DBD487-5D9D-7CCE-DC99-B642FF0A4D40}"/>
              </a:ext>
            </a:extLst>
          </p:cNvPr>
          <p:cNvGrpSpPr/>
          <p:nvPr/>
        </p:nvGrpSpPr>
        <p:grpSpPr>
          <a:xfrm>
            <a:off x="1437730" y="4283934"/>
            <a:ext cx="3816420" cy="398421"/>
            <a:chOff x="1790931" y="1121506"/>
            <a:chExt cx="1769687" cy="580775"/>
          </a:xfrm>
        </p:grpSpPr>
        <p:cxnSp>
          <p:nvCxnSpPr>
            <p:cNvPr id="40" name="直接连接符 39">
              <a:extLst>
                <a:ext uri="{FF2B5EF4-FFF2-40B4-BE49-F238E27FC236}">
                  <a16:creationId xmlns:a16="http://schemas.microsoft.com/office/drawing/2014/main" id="{F05FF263-B493-C5A7-1182-24DA0A001A4B}"/>
                </a:ext>
              </a:extLst>
            </p:cNvPr>
            <p:cNvCxnSpPr/>
            <p:nvPr/>
          </p:nvCxnSpPr>
          <p:spPr>
            <a:xfrm>
              <a:off x="1790931" y="1171401"/>
              <a:ext cx="0" cy="524395"/>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51FE9D4C-114A-ADD2-0290-A468D2944216}"/>
                </a:ext>
              </a:extLst>
            </p:cNvPr>
            <p:cNvCxnSpPr>
              <a:cxnSpLocks/>
            </p:cNvCxnSpPr>
            <p:nvPr/>
          </p:nvCxnSpPr>
          <p:spPr>
            <a:xfrm flipV="1">
              <a:off x="1790931" y="1121506"/>
              <a:ext cx="1769687" cy="580775"/>
            </a:xfrm>
            <a:prstGeom prst="bent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36DD377F-8660-ADA3-C518-1753F8A37E16}"/>
              </a:ext>
            </a:extLst>
          </p:cNvPr>
          <p:cNvGrpSpPr/>
          <p:nvPr/>
        </p:nvGrpSpPr>
        <p:grpSpPr>
          <a:xfrm>
            <a:off x="2604718" y="4281930"/>
            <a:ext cx="3816419" cy="398421"/>
            <a:chOff x="1790931" y="1121506"/>
            <a:chExt cx="1769687" cy="580775"/>
          </a:xfrm>
        </p:grpSpPr>
        <p:cxnSp>
          <p:nvCxnSpPr>
            <p:cNvPr id="49" name="直接连接符 48">
              <a:extLst>
                <a:ext uri="{FF2B5EF4-FFF2-40B4-BE49-F238E27FC236}">
                  <a16:creationId xmlns:a16="http://schemas.microsoft.com/office/drawing/2014/main" id="{0DD8AA8B-13A5-FA7A-9357-03AE0539A4AC}"/>
                </a:ext>
              </a:extLst>
            </p:cNvPr>
            <p:cNvCxnSpPr/>
            <p:nvPr/>
          </p:nvCxnSpPr>
          <p:spPr>
            <a:xfrm>
              <a:off x="1790931" y="1171401"/>
              <a:ext cx="0" cy="524395"/>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BC11BB4D-DE8E-86EC-D2F4-90C44C0BB52C}"/>
                </a:ext>
              </a:extLst>
            </p:cNvPr>
            <p:cNvCxnSpPr>
              <a:cxnSpLocks/>
            </p:cNvCxnSpPr>
            <p:nvPr/>
          </p:nvCxnSpPr>
          <p:spPr>
            <a:xfrm flipV="1">
              <a:off x="1790931" y="1121506"/>
              <a:ext cx="1769687" cy="580775"/>
            </a:xfrm>
            <a:prstGeom prst="bent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92937FAE-C508-356A-9CF8-8DF8A37225B6}"/>
              </a:ext>
            </a:extLst>
          </p:cNvPr>
          <p:cNvGrpSpPr/>
          <p:nvPr/>
        </p:nvGrpSpPr>
        <p:grpSpPr>
          <a:xfrm>
            <a:off x="2604720" y="4268313"/>
            <a:ext cx="5025696" cy="414042"/>
            <a:chOff x="1790931" y="1121506"/>
            <a:chExt cx="1769687" cy="580775"/>
          </a:xfrm>
        </p:grpSpPr>
        <p:cxnSp>
          <p:nvCxnSpPr>
            <p:cNvPr id="52" name="直接连接符 51">
              <a:extLst>
                <a:ext uri="{FF2B5EF4-FFF2-40B4-BE49-F238E27FC236}">
                  <a16:creationId xmlns:a16="http://schemas.microsoft.com/office/drawing/2014/main" id="{799E47FC-275D-710D-B6A5-521194CC8DB3}"/>
                </a:ext>
              </a:extLst>
            </p:cNvPr>
            <p:cNvCxnSpPr/>
            <p:nvPr/>
          </p:nvCxnSpPr>
          <p:spPr>
            <a:xfrm>
              <a:off x="1790931" y="1171401"/>
              <a:ext cx="0" cy="524395"/>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6631E78A-BF08-A2E4-36D4-040D49192E00}"/>
                </a:ext>
              </a:extLst>
            </p:cNvPr>
            <p:cNvCxnSpPr>
              <a:cxnSpLocks/>
            </p:cNvCxnSpPr>
            <p:nvPr/>
          </p:nvCxnSpPr>
          <p:spPr>
            <a:xfrm flipV="1">
              <a:off x="1790931" y="1121506"/>
              <a:ext cx="1769687" cy="580775"/>
            </a:xfrm>
            <a:prstGeom prst="bent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7972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Functional Design </a:t>
            </a:r>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tx1">
                    <a:lumMod val="75000"/>
                    <a:lumOff val="25000"/>
                  </a:schemeClr>
                </a:solidFill>
              </a:rPr>
              <a:t>Functional Design Overview</a:t>
            </a:r>
          </a:p>
        </p:txBody>
      </p:sp>
      <p:grpSp>
        <p:nvGrpSpPr>
          <p:cNvPr id="6" name="Group 5"/>
          <p:cNvGrpSpPr/>
          <p:nvPr/>
        </p:nvGrpSpPr>
        <p:grpSpPr>
          <a:xfrm>
            <a:off x="899592" y="1521505"/>
            <a:ext cx="864096" cy="1188088"/>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8" name="Group 7"/>
          <p:cNvGrpSpPr/>
          <p:nvPr/>
        </p:nvGrpSpPr>
        <p:grpSpPr>
          <a:xfrm>
            <a:off x="1835696" y="1500755"/>
            <a:ext cx="2883760" cy="1085026"/>
            <a:chOff x="496119" y="2397805"/>
            <a:chExt cx="1752190" cy="1085026"/>
          </a:xfrm>
          <a:noFill/>
        </p:grpSpPr>
        <p:sp>
          <p:nvSpPr>
            <p:cNvPr id="9" name="TextBox 8"/>
            <p:cNvSpPr txBox="1"/>
            <p:nvPr/>
          </p:nvSpPr>
          <p:spPr>
            <a:xfrm>
              <a:off x="496119" y="2652886"/>
              <a:ext cx="1752190" cy="829945"/>
            </a:xfrm>
            <a:prstGeom prst="rect">
              <a:avLst/>
            </a:prstGeom>
            <a:grp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1. Take a list of goods</a:t>
              </a:r>
            </a:p>
            <a:p>
              <a:r>
                <a:rPr lang="en-US" altLang="ko-KR" sz="1200" dirty="0">
                  <a:solidFill>
                    <a:schemeClr val="tx1">
                      <a:lumMod val="75000"/>
                      <a:lumOff val="25000"/>
                    </a:schemeClr>
                  </a:solidFill>
                  <a:cs typeface="Arial" panose="020B0604020202020204" pitchFamily="34" charset="0"/>
                </a:rPr>
                <a:t>2. Shelf renewal decision</a:t>
              </a:r>
            </a:p>
            <a:p>
              <a:r>
                <a:rPr lang="en-US" altLang="ko-KR" sz="1200" dirty="0">
                  <a:solidFill>
                    <a:schemeClr val="tx1">
                      <a:lumMod val="75000"/>
                      <a:lumOff val="25000"/>
                    </a:schemeClr>
                  </a:solidFill>
                  <a:cs typeface="Arial" panose="020B0604020202020204" pitchFamily="34" charset="0"/>
                </a:rPr>
                <a:t>3. Product addition</a:t>
              </a:r>
            </a:p>
            <a:p>
              <a:r>
                <a:rPr lang="en-US" altLang="ko-KR" sz="1200" dirty="0">
                  <a:solidFill>
                    <a:schemeClr val="tx1">
                      <a:lumMod val="75000"/>
                      <a:lumOff val="25000"/>
                    </a:schemeClr>
                  </a:solidFill>
                  <a:cs typeface="Arial" panose="020B0604020202020204" pitchFamily="34" charset="0"/>
                </a:rPr>
                <a:t>4. Production delete</a:t>
              </a:r>
            </a:p>
          </p:txBody>
        </p:sp>
        <p:sp>
          <p:nvSpPr>
            <p:cNvPr id="10" name="TextBox 9"/>
            <p:cNvSpPr txBox="1"/>
            <p:nvPr/>
          </p:nvSpPr>
          <p:spPr>
            <a:xfrm>
              <a:off x="496119" y="2397805"/>
              <a:ext cx="1752190" cy="307777"/>
            </a:xfrm>
            <a:prstGeom prst="rect">
              <a:avLst/>
            </a:prstGeom>
            <a:noFill/>
          </p:spPr>
          <p:txBody>
            <a:bodyPr wrap="square" rtlCol="0">
              <a:spAutoFit/>
            </a:bodyPr>
            <a:lstStyle/>
            <a:p>
              <a:r>
                <a:rPr lang="en-US" altLang="ko-KR" sz="1400" b="1" dirty="0">
                  <a:cs typeface="Arial" panose="020B0604020202020204" pitchFamily="34" charset="0"/>
                </a:rPr>
                <a:t>Product Management System</a:t>
              </a:r>
              <a:endParaRPr lang="ko-KR" altLang="en-US" sz="1400" b="1" dirty="0">
                <a:cs typeface="Arial" panose="020B0604020202020204" pitchFamily="34" charset="0"/>
              </a:endParaRPr>
            </a:p>
          </p:txBody>
        </p:sp>
      </p:grpSp>
      <p:sp>
        <p:nvSpPr>
          <p:cNvPr id="11" name="TextBox 10"/>
          <p:cNvSpPr txBox="1"/>
          <p:nvPr/>
        </p:nvSpPr>
        <p:spPr>
          <a:xfrm>
            <a:off x="977080" y="1564253"/>
            <a:ext cx="709121" cy="646331"/>
          </a:xfrm>
          <a:prstGeom prst="rect">
            <a:avLst/>
          </a:prstGeom>
          <a:noFill/>
        </p:spPr>
        <p:txBody>
          <a:bodyPr wrap="square" rtlCol="0">
            <a:spAutoFit/>
          </a:bodyPr>
          <a:lstStyle/>
          <a:p>
            <a:pPr algn="ctr"/>
            <a:r>
              <a:rPr lang="en-US" altLang="ko-KR" sz="3600" b="1" dirty="0">
                <a:solidFill>
                  <a:schemeClr val="bg1"/>
                </a:solidFill>
                <a:cs typeface="Arial" panose="020B0604020202020204" pitchFamily="34" charset="0"/>
              </a:rPr>
              <a:t>01</a:t>
            </a:r>
            <a:endParaRPr lang="ko-KR" altLang="en-US" sz="3600" b="1" dirty="0">
              <a:solidFill>
                <a:schemeClr val="bg1"/>
              </a:solidFill>
              <a:cs typeface="Arial" panose="020B0604020202020204" pitchFamily="34" charset="0"/>
            </a:endParaRPr>
          </a:p>
        </p:txBody>
      </p:sp>
      <p:grpSp>
        <p:nvGrpSpPr>
          <p:cNvPr id="12" name="Group 11"/>
          <p:cNvGrpSpPr/>
          <p:nvPr/>
        </p:nvGrpSpPr>
        <p:grpSpPr>
          <a:xfrm>
            <a:off x="4868951" y="1521472"/>
            <a:ext cx="864096" cy="1188088"/>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15" name="Group 14"/>
          <p:cNvGrpSpPr/>
          <p:nvPr/>
        </p:nvGrpSpPr>
        <p:grpSpPr>
          <a:xfrm>
            <a:off x="5805054" y="1500722"/>
            <a:ext cx="2799393" cy="1453961"/>
            <a:chOff x="496119" y="2397805"/>
            <a:chExt cx="1752190" cy="1453961"/>
          </a:xfrm>
          <a:noFill/>
        </p:grpSpPr>
        <p:sp>
          <p:nvSpPr>
            <p:cNvPr id="16" name="TextBox 15"/>
            <p:cNvSpPr txBox="1"/>
            <p:nvPr/>
          </p:nvSpPr>
          <p:spPr>
            <a:xfrm>
              <a:off x="496119" y="2652886"/>
              <a:ext cx="1752190" cy="1198880"/>
            </a:xfrm>
            <a:prstGeom prst="rect">
              <a:avLst/>
            </a:prstGeom>
            <a:grp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1. Distribution of suppliers</a:t>
              </a:r>
            </a:p>
            <a:p>
              <a:r>
                <a:rPr lang="en-US" altLang="ko-KR" sz="1200" dirty="0">
                  <a:solidFill>
                    <a:schemeClr val="tx1">
                      <a:lumMod val="75000"/>
                      <a:lumOff val="25000"/>
                    </a:schemeClr>
                  </a:solidFill>
                  <a:cs typeface="Arial" panose="020B0604020202020204" pitchFamily="34" charset="0"/>
                </a:rPr>
                <a:t>2. Supplier selection decision support</a:t>
              </a:r>
            </a:p>
            <a:p>
              <a:r>
                <a:rPr lang="en-US" altLang="ko-KR" sz="1200" dirty="0">
                  <a:solidFill>
                    <a:schemeClr val="tx1">
                      <a:lumMod val="75000"/>
                      <a:lumOff val="25000"/>
                    </a:schemeClr>
                  </a:solidFill>
                  <a:cs typeface="Arial" panose="020B0604020202020204" pitchFamily="34" charset="0"/>
                </a:rPr>
                <a:t>3. Warehouse</a:t>
              </a:r>
              <a:r>
                <a:rPr lang="en-US" altLang="ko-KR" sz="1200" dirty="0">
                  <a:solidFill>
                    <a:schemeClr val="tx1">
                      <a:lumMod val="75000"/>
                      <a:lumOff val="25000"/>
                    </a:schemeClr>
                  </a:solidFill>
                  <a:cs typeface="Arial" panose="020B0604020202020204" pitchFamily="34" charset="0"/>
                  <a:sym typeface="+mn-ea"/>
                </a:rPr>
                <a:t> renewal decision</a:t>
              </a:r>
            </a:p>
            <a:p>
              <a:r>
                <a:rPr lang="en-US" altLang="ko-KR" sz="1200" dirty="0">
                  <a:solidFill>
                    <a:schemeClr val="tx1">
                      <a:lumMod val="75000"/>
                      <a:lumOff val="25000"/>
                    </a:schemeClr>
                  </a:solidFill>
                  <a:cs typeface="Arial" panose="020B0604020202020204" pitchFamily="34" charset="0"/>
                  <a:sym typeface="+mn-ea"/>
                </a:rPr>
                <a:t>4. Goods order</a:t>
              </a:r>
            </a:p>
            <a:p>
              <a:r>
                <a:rPr lang="en-US" altLang="ko-KR" sz="1200" dirty="0">
                  <a:solidFill>
                    <a:schemeClr val="tx1">
                      <a:lumMod val="75000"/>
                      <a:lumOff val="25000"/>
                    </a:schemeClr>
                  </a:solidFill>
                  <a:cs typeface="Arial" panose="020B0604020202020204" pitchFamily="34" charset="0"/>
                  <a:sym typeface="+mn-ea"/>
                </a:rPr>
                <a:t>5. New supplier</a:t>
              </a:r>
            </a:p>
            <a:p>
              <a:endParaRPr lang="en-US" altLang="ko-KR" sz="1200" dirty="0">
                <a:solidFill>
                  <a:schemeClr val="tx1">
                    <a:lumMod val="75000"/>
                    <a:lumOff val="25000"/>
                  </a:schemeClr>
                </a:solidFill>
                <a:cs typeface="Arial" panose="020B0604020202020204" pitchFamily="34" charset="0"/>
              </a:endParaRPr>
            </a:p>
          </p:txBody>
        </p:sp>
        <p:sp>
          <p:nvSpPr>
            <p:cNvPr id="17" name="TextBox 16"/>
            <p:cNvSpPr txBox="1"/>
            <p:nvPr/>
          </p:nvSpPr>
          <p:spPr>
            <a:xfrm>
              <a:off x="496119" y="2397805"/>
              <a:ext cx="1752190" cy="307777"/>
            </a:xfrm>
            <a:prstGeom prst="rect">
              <a:avLst/>
            </a:prstGeom>
            <a:noFill/>
          </p:spPr>
          <p:txBody>
            <a:bodyPr wrap="square" rtlCol="0">
              <a:spAutoFit/>
            </a:bodyPr>
            <a:lstStyle/>
            <a:p>
              <a:r>
                <a:rPr lang="en-US" altLang="ko-KR" sz="1400" b="1" dirty="0">
                  <a:cs typeface="Arial" panose="020B0604020202020204" pitchFamily="34" charset="0"/>
                </a:rPr>
                <a:t>Product Supply System</a:t>
              </a:r>
              <a:endParaRPr lang="ko-KR" altLang="en-US" sz="1400" b="1" dirty="0">
                <a:cs typeface="Arial" panose="020B0604020202020204" pitchFamily="34" charset="0"/>
              </a:endParaRPr>
            </a:p>
          </p:txBody>
        </p:sp>
      </p:grpSp>
      <p:sp>
        <p:nvSpPr>
          <p:cNvPr id="18" name="TextBox 17"/>
          <p:cNvSpPr txBox="1"/>
          <p:nvPr/>
        </p:nvSpPr>
        <p:spPr>
          <a:xfrm>
            <a:off x="4946439" y="1564220"/>
            <a:ext cx="709121" cy="646331"/>
          </a:xfrm>
          <a:prstGeom prst="rect">
            <a:avLst/>
          </a:prstGeom>
          <a:noFill/>
        </p:spPr>
        <p:txBody>
          <a:bodyPr wrap="square" rtlCol="0">
            <a:spAutoFit/>
          </a:bodyPr>
          <a:lstStyle/>
          <a:p>
            <a:pPr algn="ctr"/>
            <a:r>
              <a:rPr lang="en-US" altLang="ko-KR" sz="3600" b="1" dirty="0">
                <a:solidFill>
                  <a:schemeClr val="bg1"/>
                </a:solidFill>
                <a:cs typeface="Arial" panose="020B0604020202020204" pitchFamily="34" charset="0"/>
              </a:rPr>
              <a:t>02</a:t>
            </a:r>
            <a:endParaRPr lang="ko-KR" altLang="en-US" sz="3600" b="1" dirty="0">
              <a:solidFill>
                <a:schemeClr val="bg1"/>
              </a:solidFill>
              <a:cs typeface="Arial" panose="020B0604020202020204" pitchFamily="34" charset="0"/>
            </a:endParaRPr>
          </a:p>
        </p:txBody>
      </p:sp>
      <p:grpSp>
        <p:nvGrpSpPr>
          <p:cNvPr id="19" name="Group 18"/>
          <p:cNvGrpSpPr/>
          <p:nvPr/>
        </p:nvGrpSpPr>
        <p:grpSpPr>
          <a:xfrm>
            <a:off x="899592" y="3213682"/>
            <a:ext cx="864096" cy="1188088"/>
            <a:chOff x="2391994" y="1635646"/>
            <a:chExt cx="805454" cy="1584088"/>
          </a:xfrm>
          <a:solidFill>
            <a:srgbClr val="F8B2A3"/>
          </a:solidFill>
        </p:grpSpPr>
        <p:sp>
          <p:nvSpPr>
            <p:cNvPr id="20" name="Rectangle 19"/>
            <p:cNvSpPr/>
            <p:nvPr/>
          </p:nvSpPr>
          <p:spPr>
            <a:xfrm>
              <a:off x="2391994" y="1635646"/>
              <a:ext cx="80545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Isosceles Triangle 20"/>
            <p:cNvSpPr/>
            <p:nvPr/>
          </p:nvSpPr>
          <p:spPr>
            <a:xfrm rot="10800000">
              <a:off x="2391994" y="2427734"/>
              <a:ext cx="805454" cy="792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22" name="Group 21"/>
          <p:cNvGrpSpPr/>
          <p:nvPr/>
        </p:nvGrpSpPr>
        <p:grpSpPr>
          <a:xfrm>
            <a:off x="1835696" y="3192932"/>
            <a:ext cx="2664296" cy="900241"/>
            <a:chOff x="496119" y="2397805"/>
            <a:chExt cx="1752190" cy="900241"/>
          </a:xfrm>
          <a:noFill/>
        </p:grpSpPr>
        <p:sp>
          <p:nvSpPr>
            <p:cNvPr id="23" name="TextBox 22"/>
            <p:cNvSpPr txBox="1"/>
            <p:nvPr/>
          </p:nvSpPr>
          <p:spPr>
            <a:xfrm>
              <a:off x="496119" y="2652886"/>
              <a:ext cx="1752190" cy="645160"/>
            </a:xfrm>
            <a:prstGeom prst="rect">
              <a:avLst/>
            </a:prstGeom>
            <a:grp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1.Sales volume analysis of different goods</a:t>
              </a:r>
            </a:p>
            <a:p>
              <a:r>
                <a:rPr lang="en-US" altLang="ko-KR" sz="1200" dirty="0">
                  <a:solidFill>
                    <a:schemeClr val="tx1">
                      <a:lumMod val="75000"/>
                      <a:lumOff val="25000"/>
                    </a:schemeClr>
                  </a:solidFill>
                  <a:cs typeface="Arial" panose="020B0604020202020204" pitchFamily="34" charset="0"/>
                </a:rPr>
                <a:t>2. New purchase record</a:t>
              </a:r>
            </a:p>
          </p:txBody>
        </p:sp>
        <p:sp>
          <p:nvSpPr>
            <p:cNvPr id="24" name="TextBox 23"/>
            <p:cNvSpPr txBox="1"/>
            <p:nvPr/>
          </p:nvSpPr>
          <p:spPr>
            <a:xfrm>
              <a:off x="496119" y="2397805"/>
              <a:ext cx="1752190" cy="307777"/>
            </a:xfrm>
            <a:prstGeom prst="rect">
              <a:avLst/>
            </a:prstGeom>
            <a:noFill/>
          </p:spPr>
          <p:txBody>
            <a:bodyPr wrap="square" rtlCol="0">
              <a:spAutoFit/>
            </a:bodyPr>
            <a:lstStyle/>
            <a:p>
              <a:r>
                <a:rPr lang="en-US" altLang="ko-KR" sz="1400" b="1" dirty="0">
                  <a:cs typeface="Arial" panose="020B0604020202020204" pitchFamily="34" charset="0"/>
                </a:rPr>
                <a:t>Product Sales System</a:t>
              </a:r>
              <a:endParaRPr lang="ko-KR" altLang="en-US" sz="1400" b="1" dirty="0">
                <a:cs typeface="Arial" panose="020B0604020202020204" pitchFamily="34" charset="0"/>
              </a:endParaRPr>
            </a:p>
          </p:txBody>
        </p:sp>
      </p:grpSp>
      <p:sp>
        <p:nvSpPr>
          <p:cNvPr id="25" name="TextBox 24"/>
          <p:cNvSpPr txBox="1"/>
          <p:nvPr/>
        </p:nvSpPr>
        <p:spPr>
          <a:xfrm>
            <a:off x="977080" y="3256430"/>
            <a:ext cx="709121" cy="646331"/>
          </a:xfrm>
          <a:prstGeom prst="rect">
            <a:avLst/>
          </a:prstGeom>
          <a:noFill/>
        </p:spPr>
        <p:txBody>
          <a:bodyPr wrap="square" rtlCol="0">
            <a:spAutoFit/>
          </a:bodyPr>
          <a:lstStyle/>
          <a:p>
            <a:pPr algn="ctr"/>
            <a:r>
              <a:rPr lang="en-US" altLang="ko-KR" sz="3600" b="1" dirty="0">
                <a:solidFill>
                  <a:schemeClr val="bg1"/>
                </a:solidFill>
                <a:cs typeface="Arial" panose="020B0604020202020204" pitchFamily="34" charset="0"/>
              </a:rPr>
              <a:t>03</a:t>
            </a:r>
            <a:endParaRPr lang="ko-KR" altLang="en-US" sz="3600" b="1" dirty="0">
              <a:solidFill>
                <a:schemeClr val="bg1"/>
              </a:solidFill>
              <a:cs typeface="Arial" panose="020B0604020202020204" pitchFamily="34" charset="0"/>
            </a:endParaRPr>
          </a:p>
        </p:txBody>
      </p:sp>
      <p:grpSp>
        <p:nvGrpSpPr>
          <p:cNvPr id="26" name="Group 25"/>
          <p:cNvGrpSpPr/>
          <p:nvPr/>
        </p:nvGrpSpPr>
        <p:grpSpPr>
          <a:xfrm>
            <a:off x="4868951" y="3213649"/>
            <a:ext cx="864096" cy="1188088"/>
            <a:chOff x="2391994" y="1635646"/>
            <a:chExt cx="805454" cy="1584088"/>
          </a:xfrm>
          <a:solidFill>
            <a:srgbClr val="A4B4EA"/>
          </a:solidFill>
        </p:grpSpPr>
        <p:sp>
          <p:nvSpPr>
            <p:cNvPr id="27" name="Rectangle 26"/>
            <p:cNvSpPr/>
            <p:nvPr/>
          </p:nvSpPr>
          <p:spPr>
            <a:xfrm>
              <a:off x="2391994" y="1635646"/>
              <a:ext cx="805454" cy="7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Isosceles Triangle 27"/>
            <p:cNvSpPr/>
            <p:nvPr/>
          </p:nvSpPr>
          <p:spPr>
            <a:xfrm rot="10800000">
              <a:off x="2391994" y="2427734"/>
              <a:ext cx="805454" cy="792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29" name="Group 28"/>
          <p:cNvGrpSpPr/>
          <p:nvPr/>
        </p:nvGrpSpPr>
        <p:grpSpPr>
          <a:xfrm>
            <a:off x="5805054" y="3192899"/>
            <a:ext cx="2871401" cy="1269811"/>
            <a:chOff x="496119" y="2397805"/>
            <a:chExt cx="1752190" cy="1269811"/>
          </a:xfrm>
          <a:noFill/>
        </p:grpSpPr>
        <p:sp>
          <p:nvSpPr>
            <p:cNvPr id="30" name="TextBox 29"/>
            <p:cNvSpPr txBox="1"/>
            <p:nvPr/>
          </p:nvSpPr>
          <p:spPr>
            <a:xfrm>
              <a:off x="496119" y="2652886"/>
              <a:ext cx="1752190" cy="1014730"/>
            </a:xfrm>
            <a:prstGeom prst="rect">
              <a:avLst/>
            </a:prstGeom>
            <a:grp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1. Sales worker management</a:t>
              </a:r>
            </a:p>
            <a:p>
              <a:r>
                <a:rPr lang="en-US" altLang="ko-KR" sz="1200" dirty="0">
                  <a:solidFill>
                    <a:schemeClr val="tx1">
                      <a:lumMod val="75000"/>
                      <a:lumOff val="25000"/>
                    </a:schemeClr>
                  </a:solidFill>
                  <a:cs typeface="Arial" panose="020B0604020202020204" pitchFamily="34" charset="0"/>
                </a:rPr>
                <a:t>2. Warehouse worker management</a:t>
              </a:r>
            </a:p>
            <a:p>
              <a:r>
                <a:rPr lang="en-US" altLang="ko-KR" sz="1200" dirty="0">
                  <a:solidFill>
                    <a:schemeClr val="tx1">
                      <a:lumMod val="75000"/>
                      <a:lumOff val="25000"/>
                    </a:schemeClr>
                  </a:solidFill>
                  <a:cs typeface="Arial" panose="020B0604020202020204" pitchFamily="34" charset="0"/>
                </a:rPr>
                <a:t>3. Employee salary management</a:t>
              </a:r>
            </a:p>
            <a:p>
              <a:r>
                <a:rPr lang="en-US" altLang="ko-KR" sz="1200" dirty="0">
                  <a:solidFill>
                    <a:schemeClr val="tx1">
                      <a:lumMod val="75000"/>
                      <a:lumOff val="25000"/>
                    </a:schemeClr>
                  </a:solidFill>
                  <a:cs typeface="Arial" panose="020B0604020202020204" pitchFamily="34" charset="0"/>
                </a:rPr>
                <a:t>4. Employee change</a:t>
              </a:r>
            </a:p>
            <a:p>
              <a:r>
                <a:rPr lang="en-US" altLang="ko-KR" sz="1200" dirty="0">
                  <a:solidFill>
                    <a:schemeClr val="tx1">
                      <a:lumMod val="75000"/>
                      <a:lumOff val="25000"/>
                    </a:schemeClr>
                  </a:solidFill>
                  <a:cs typeface="Arial" panose="020B0604020202020204" pitchFamily="34" charset="0"/>
                </a:rPr>
                <a:t>5. Query personal information</a:t>
              </a:r>
            </a:p>
          </p:txBody>
        </p:sp>
        <p:sp>
          <p:nvSpPr>
            <p:cNvPr id="31" name="TextBox 30"/>
            <p:cNvSpPr txBox="1"/>
            <p:nvPr/>
          </p:nvSpPr>
          <p:spPr>
            <a:xfrm>
              <a:off x="496119" y="2397805"/>
              <a:ext cx="1752190" cy="307777"/>
            </a:xfrm>
            <a:prstGeom prst="rect">
              <a:avLst/>
            </a:prstGeom>
            <a:noFill/>
          </p:spPr>
          <p:txBody>
            <a:bodyPr wrap="square" rtlCol="0">
              <a:spAutoFit/>
            </a:bodyPr>
            <a:lstStyle/>
            <a:p>
              <a:r>
                <a:rPr lang="en-US" altLang="ko-KR" sz="1400" b="1" dirty="0">
                  <a:cs typeface="Arial" panose="020B0604020202020204" pitchFamily="34" charset="0"/>
                </a:rPr>
                <a:t>Employee Management System</a:t>
              </a:r>
              <a:endParaRPr lang="ko-KR" altLang="en-US" sz="1400" b="1" dirty="0">
                <a:cs typeface="Arial" panose="020B0604020202020204" pitchFamily="34" charset="0"/>
              </a:endParaRPr>
            </a:p>
          </p:txBody>
        </p:sp>
      </p:grpSp>
      <p:sp>
        <p:nvSpPr>
          <p:cNvPr id="32" name="TextBox 31"/>
          <p:cNvSpPr txBox="1"/>
          <p:nvPr/>
        </p:nvSpPr>
        <p:spPr>
          <a:xfrm>
            <a:off x="4946439" y="3256397"/>
            <a:ext cx="709121" cy="646331"/>
          </a:xfrm>
          <a:prstGeom prst="rect">
            <a:avLst/>
          </a:prstGeom>
          <a:noFill/>
        </p:spPr>
        <p:txBody>
          <a:bodyPr wrap="square" rtlCol="0">
            <a:spAutoFit/>
          </a:bodyPr>
          <a:lstStyle/>
          <a:p>
            <a:pPr algn="ctr"/>
            <a:r>
              <a:rPr lang="en-US" altLang="ko-KR" sz="3600" b="1" dirty="0">
                <a:solidFill>
                  <a:schemeClr val="bg1"/>
                </a:solidFill>
                <a:cs typeface="Arial" panose="020B0604020202020204" pitchFamily="34" charset="0"/>
              </a:rPr>
              <a:t>04</a:t>
            </a:r>
            <a:endParaRPr lang="ko-KR" altLang="en-US" sz="3600" b="1" dirty="0">
              <a:solidFill>
                <a:schemeClr val="bg1"/>
              </a:solidFill>
              <a:cs typeface="Arial" panose="020B0604020202020204" pitchFamily="34" charset="0"/>
            </a:endParaRPr>
          </a:p>
        </p:txBody>
      </p:sp>
      <p:sp>
        <p:nvSpPr>
          <p:cNvPr id="33" name="文本占位符 32"/>
          <p:cNvSpPr>
            <a:spLocks noGrp="1"/>
          </p:cNvSpPr>
          <p:nvPr>
            <p:ph type="body" sz="quarter" idx="11"/>
          </p:nvPr>
        </p:nvSpPr>
        <p:spPr/>
        <p:txBody>
          <a:bodyPr/>
          <a:lstStyle/>
          <a:p>
            <a:r>
              <a:rPr lang="en-US" altLang="zh-CN" dirty="0"/>
              <a:t>Including product management, product supply, product sales, and employee management.</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a:t>Design Motivation</a:t>
            </a:r>
          </a:p>
        </p:txBody>
      </p:sp>
      <p:grpSp>
        <p:nvGrpSpPr>
          <p:cNvPr id="4" name="Group 3"/>
          <p:cNvGrpSpPr/>
          <p:nvPr/>
        </p:nvGrpSpPr>
        <p:grpSpPr>
          <a:xfrm>
            <a:off x="3347867" y="1995502"/>
            <a:ext cx="2684487" cy="2314213"/>
            <a:chOff x="2925524" y="1738807"/>
            <a:chExt cx="3292952" cy="2838752"/>
          </a:xfrm>
        </p:grpSpPr>
        <p:sp>
          <p:nvSpPr>
            <p:cNvPr id="5" name="Isosceles Triangle 7"/>
            <p:cNvSpPr/>
            <p:nvPr/>
          </p:nvSpPr>
          <p:spPr>
            <a:xfrm>
              <a:off x="3753374" y="1738807"/>
              <a:ext cx="1637253" cy="1411425"/>
            </a:xfrm>
            <a:custGeom>
              <a:avLst/>
              <a:gdLst/>
              <a:ahLst/>
              <a:cxnLst/>
              <a:rect l="l" t="t" r="r" b="b"/>
              <a:pathLst>
                <a:path w="1637253" h="1411425">
                  <a:moveTo>
                    <a:pt x="818626" y="0"/>
                  </a:moveTo>
                  <a:lnTo>
                    <a:pt x="1637253" y="1411425"/>
                  </a:lnTo>
                  <a:lnTo>
                    <a:pt x="0" y="1411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Isosceles Triangle 1"/>
            <p:cNvSpPr/>
            <p:nvPr/>
          </p:nvSpPr>
          <p:spPr>
            <a:xfrm>
              <a:off x="4604253" y="3206774"/>
              <a:ext cx="1614223" cy="1370785"/>
            </a:xfrm>
            <a:custGeom>
              <a:avLst/>
              <a:gdLst/>
              <a:ahLst/>
              <a:cxnLst/>
              <a:rect l="l" t="t" r="r" b="b"/>
              <a:pathLst>
                <a:path w="1614223" h="1370785">
                  <a:moveTo>
                    <a:pt x="0" y="0"/>
                  </a:moveTo>
                  <a:lnTo>
                    <a:pt x="819168" y="0"/>
                  </a:lnTo>
                  <a:lnTo>
                    <a:pt x="1614223" y="1370785"/>
                  </a:lnTo>
                  <a:lnTo>
                    <a:pt x="0" y="137078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Isosceles Triangle 6"/>
            <p:cNvSpPr/>
            <p:nvPr/>
          </p:nvSpPr>
          <p:spPr>
            <a:xfrm>
              <a:off x="2925524" y="3206774"/>
              <a:ext cx="1598321" cy="1370785"/>
            </a:xfrm>
            <a:custGeom>
              <a:avLst/>
              <a:gdLst/>
              <a:ahLst/>
              <a:cxnLst/>
              <a:rect l="l" t="t" r="r" b="b"/>
              <a:pathLst>
                <a:path w="1598321" h="1370785">
                  <a:moveTo>
                    <a:pt x="795055" y="0"/>
                  </a:moveTo>
                  <a:lnTo>
                    <a:pt x="1598321" y="0"/>
                  </a:lnTo>
                  <a:lnTo>
                    <a:pt x="1598321" y="1370785"/>
                  </a:lnTo>
                  <a:lnTo>
                    <a:pt x="0" y="13707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Rectangle 9"/>
          <p:cNvSpPr/>
          <p:nvPr/>
        </p:nvSpPr>
        <p:spPr>
          <a:xfrm>
            <a:off x="4529594" y="2572584"/>
            <a:ext cx="317247" cy="29697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800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9" name="Oval 21"/>
          <p:cNvSpPr>
            <a:spLocks noChangeAspect="1"/>
          </p:cNvSpPr>
          <p:nvPr/>
        </p:nvSpPr>
        <p:spPr>
          <a:xfrm>
            <a:off x="5091166" y="3627967"/>
            <a:ext cx="319043" cy="32170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800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0" name="Rounded Rectangle 27"/>
          <p:cNvSpPr/>
          <p:nvPr/>
        </p:nvSpPr>
        <p:spPr>
          <a:xfrm>
            <a:off x="3947251" y="3657234"/>
            <a:ext cx="342615" cy="263173"/>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800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nvGrpSpPr>
          <p:cNvPr id="11" name="Group 10"/>
          <p:cNvGrpSpPr/>
          <p:nvPr/>
        </p:nvGrpSpPr>
        <p:grpSpPr>
          <a:xfrm>
            <a:off x="703512" y="3003593"/>
            <a:ext cx="2657691" cy="684387"/>
            <a:chOff x="751674" y="3284095"/>
            <a:chExt cx="2111623" cy="684387"/>
          </a:xfrm>
        </p:grpSpPr>
        <p:sp>
          <p:nvSpPr>
            <p:cNvPr id="12" name="TextBox 11"/>
            <p:cNvSpPr txBox="1"/>
            <p:nvPr/>
          </p:nvSpPr>
          <p:spPr>
            <a:xfrm>
              <a:off x="803640" y="3508107"/>
              <a:ext cx="2059657" cy="460375"/>
            </a:xfrm>
            <a:prstGeom prst="rect">
              <a:avLst/>
            </a:prstGeom>
            <a:noFill/>
          </p:spPr>
          <p:txBody>
            <a:bodyPr wrap="square" rtlCol="0">
              <a:spAutoFit/>
            </a:bodyPr>
            <a:lstStyle/>
            <a:p>
              <a:pPr algn="l"/>
              <a:r>
                <a:rPr lang="en-US" altLang="ko-KR" sz="1200" dirty="0">
                  <a:solidFill>
                    <a:schemeClr val="tx1">
                      <a:lumMod val="75000"/>
                      <a:lumOff val="25000"/>
                    </a:schemeClr>
                  </a:solidFill>
                  <a:cs typeface="Arial" panose="020B0604020202020204" pitchFamily="34" charset="0"/>
                </a:rPr>
                <a:t>Flow routine tasks, reduce manual errors, improve work efficiency.</a:t>
              </a:r>
            </a:p>
          </p:txBody>
        </p:sp>
        <p:sp>
          <p:nvSpPr>
            <p:cNvPr id="13" name="TextBox 12"/>
            <p:cNvSpPr txBox="1"/>
            <p:nvPr/>
          </p:nvSpPr>
          <p:spPr>
            <a:xfrm>
              <a:off x="751674" y="3284095"/>
              <a:ext cx="2059657" cy="275590"/>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Efficiency Improvement</a:t>
              </a:r>
            </a:p>
          </p:txBody>
        </p:sp>
      </p:grpSp>
      <p:grpSp>
        <p:nvGrpSpPr>
          <p:cNvPr id="14" name="Group 13"/>
          <p:cNvGrpSpPr/>
          <p:nvPr/>
        </p:nvGrpSpPr>
        <p:grpSpPr>
          <a:xfrm>
            <a:off x="6032367" y="3063283"/>
            <a:ext cx="2947035" cy="677545"/>
            <a:chOff x="803640" y="3362835"/>
            <a:chExt cx="2341516" cy="677545"/>
          </a:xfrm>
        </p:grpSpPr>
        <p:sp>
          <p:nvSpPr>
            <p:cNvPr id="15" name="TextBox 14"/>
            <p:cNvSpPr txBox="1"/>
            <p:nvPr/>
          </p:nvSpPr>
          <p:spPr>
            <a:xfrm>
              <a:off x="803640" y="3580005"/>
              <a:ext cx="2341516" cy="46037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Simplify operational processes and improve data accessibility and consistency.</a:t>
              </a:r>
            </a:p>
          </p:txBody>
        </p:sp>
        <p:sp>
          <p:nvSpPr>
            <p:cNvPr id="16" name="TextBox 15"/>
            <p:cNvSpPr txBox="1"/>
            <p:nvPr/>
          </p:nvSpPr>
          <p:spPr>
            <a:xfrm>
              <a:off x="803640" y="3362835"/>
              <a:ext cx="2059657" cy="275590"/>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sym typeface="+mn-ea"/>
                </a:rPr>
                <a:t>Centralized Management </a:t>
              </a:r>
              <a:endParaRPr lang="en-US" altLang="ko-KR" sz="1200" b="1" dirty="0">
                <a:solidFill>
                  <a:schemeClr val="tx1">
                    <a:lumMod val="75000"/>
                    <a:lumOff val="25000"/>
                  </a:schemeClr>
                </a:solidFill>
                <a:cs typeface="Arial" panose="020B0604020202020204" pitchFamily="34" charset="0"/>
              </a:endParaRPr>
            </a:p>
          </p:txBody>
        </p:sp>
      </p:grpSp>
      <p:grpSp>
        <p:nvGrpSpPr>
          <p:cNvPr id="17" name="Group 16"/>
          <p:cNvGrpSpPr/>
          <p:nvPr/>
        </p:nvGrpSpPr>
        <p:grpSpPr>
          <a:xfrm>
            <a:off x="3253105" y="1131570"/>
            <a:ext cx="2823210" cy="677545"/>
            <a:chOff x="803640" y="3362835"/>
            <a:chExt cx="2097397" cy="677452"/>
          </a:xfrm>
        </p:grpSpPr>
        <p:sp>
          <p:nvSpPr>
            <p:cNvPr id="18" name="TextBox 17"/>
            <p:cNvSpPr txBox="1"/>
            <p:nvPr/>
          </p:nvSpPr>
          <p:spPr>
            <a:xfrm>
              <a:off x="803640" y="3579975"/>
              <a:ext cx="2097397" cy="46031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Aggregate and analyze data to support more accurate business decisions.</a:t>
              </a:r>
            </a:p>
          </p:txBody>
        </p:sp>
        <p:sp>
          <p:nvSpPr>
            <p:cNvPr id="19" name="TextBox 18"/>
            <p:cNvSpPr txBox="1"/>
            <p:nvPr/>
          </p:nvSpPr>
          <p:spPr>
            <a:xfrm>
              <a:off x="803640" y="3362835"/>
              <a:ext cx="2059657" cy="460312"/>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sym typeface="+mn-ea"/>
                </a:rPr>
                <a:t>Data-driven Decision Making</a:t>
              </a:r>
              <a:endParaRPr lang="en-US" altLang="ko-KR" sz="1200" b="1" dirty="0">
                <a:solidFill>
                  <a:schemeClr val="tx1">
                    <a:lumMod val="75000"/>
                    <a:lumOff val="25000"/>
                  </a:schemeClr>
                </a:solidFill>
                <a:cs typeface="Arial" panose="020B0604020202020204" pitchFamily="34" charset="0"/>
              </a:endParaRPr>
            </a:p>
            <a:p>
              <a:pPr algn="ctr"/>
              <a:r>
                <a:rPr lang="en-US" altLang="ko-KR" sz="1200" b="1" dirty="0">
                  <a:solidFill>
                    <a:schemeClr val="tx1">
                      <a:lumMod val="75000"/>
                      <a:lumOff val="25000"/>
                    </a:schemeClr>
                  </a:solidFill>
                  <a:cs typeface="Arial" panose="020B0604020202020204" pitchFamily="34" charset="0"/>
                </a:rPr>
                <a:t> </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a:t>Specific Function Implementation</a:t>
            </a:r>
          </a:p>
        </p:txBody>
      </p:sp>
      <p:sp>
        <p:nvSpPr>
          <p:cNvPr id="14" name="TextBox 13"/>
          <p:cNvSpPr txBox="1"/>
          <p:nvPr/>
        </p:nvSpPr>
        <p:spPr>
          <a:xfrm>
            <a:off x="540385" y="1064895"/>
            <a:ext cx="2038985" cy="279757"/>
          </a:xfrm>
          <a:prstGeom prst="rect">
            <a:avLst/>
          </a:prstGeom>
          <a:noFill/>
        </p:spPr>
        <p:txBody>
          <a:bodyPr wrap="square" rtlCol="0">
            <a:spAutoFit/>
          </a:bodyPr>
          <a:lstStyle/>
          <a:p>
            <a:pPr>
              <a:lnSpc>
                <a:spcPct val="110000"/>
              </a:lnSpc>
            </a:pPr>
            <a:r>
              <a:rPr lang="en-US" altLang="ko-KR" sz="1200" b="1" dirty="0">
                <a:solidFill>
                  <a:schemeClr val="tx1">
                    <a:lumMod val="75000"/>
                    <a:lumOff val="25000"/>
                  </a:schemeClr>
                </a:solidFill>
                <a:cs typeface="Arial" panose="020B0604020202020204" pitchFamily="34" charset="0"/>
                <a:sym typeface="+mn-ea"/>
              </a:rPr>
              <a:t>Centralized Management</a:t>
            </a:r>
            <a:endParaRPr lang="en-US" altLang="ko-KR" sz="12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TextBox 14"/>
          <p:cNvSpPr txBox="1"/>
          <p:nvPr/>
        </p:nvSpPr>
        <p:spPr>
          <a:xfrm>
            <a:off x="324485" y="1348105"/>
            <a:ext cx="2609215" cy="1635760"/>
          </a:xfrm>
          <a:prstGeom prst="rect">
            <a:avLst/>
          </a:prstGeom>
          <a:noFill/>
        </p:spPr>
        <p:txBody>
          <a:bodyPr wrap="square" rtlCol="0">
            <a:no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By integrating and streamlining the supply-chain-management-sales-inventory system, this approach simplifies the operational processes and reduces the complexity for business personnel, thereby enhancing the accessibility and consistency of data."Four Independent Systems"</a:t>
            </a:r>
          </a:p>
        </p:txBody>
      </p:sp>
      <p:sp>
        <p:nvSpPr>
          <p:cNvPr id="16" name="TextBox 15"/>
          <p:cNvSpPr txBox="1"/>
          <p:nvPr/>
        </p:nvSpPr>
        <p:spPr>
          <a:xfrm>
            <a:off x="756285" y="3362325"/>
            <a:ext cx="1576070" cy="279757"/>
          </a:xfrm>
          <a:prstGeom prst="rect">
            <a:avLst/>
          </a:prstGeom>
          <a:noFill/>
        </p:spPr>
        <p:txBody>
          <a:bodyPr wrap="square" rtlCol="0">
            <a:spAutoFit/>
          </a:bodyPr>
          <a:lstStyle/>
          <a:p>
            <a:pPr algn="r">
              <a:lnSpc>
                <a:spcPct val="110000"/>
              </a:lnSpc>
            </a:pPr>
            <a:r>
              <a:rPr lang="en-US" altLang="ko-KR" sz="1200" b="1" dirty="0">
                <a:solidFill>
                  <a:schemeClr val="tx1">
                    <a:lumMod val="75000"/>
                    <a:lumOff val="25000"/>
                  </a:schemeClr>
                </a:solidFill>
                <a:cs typeface="Arial" panose="020B0604020202020204" pitchFamily="34" charset="0"/>
                <a:sym typeface="+mn-ea"/>
              </a:rPr>
              <a:t>Improve Efficiency</a:t>
            </a:r>
            <a:endParaRPr lang="en-US" altLang="ko-KR" sz="12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13"/>
          <p:cNvSpPr txBox="1"/>
          <p:nvPr>
            <p:custDataLst>
              <p:tags r:id="rId1"/>
            </p:custDataLst>
          </p:nvPr>
        </p:nvSpPr>
        <p:spPr>
          <a:xfrm>
            <a:off x="4577562" y="848476"/>
            <a:ext cx="2038985" cy="294005"/>
          </a:xfrm>
          <a:prstGeom prst="rect">
            <a:avLst/>
          </a:prstGeom>
          <a:noFill/>
        </p:spPr>
        <p:txBody>
          <a:bodyPr wrap="square" rtlCol="0">
            <a:spAutoFit/>
          </a:bodyPr>
          <a:lstStyle/>
          <a:p>
            <a:pPr>
              <a:lnSpc>
                <a:spcPct val="110000"/>
              </a:lnSpc>
            </a:pPr>
            <a:r>
              <a:rPr lang="en-US" altLang="ko-KR" sz="1200" b="1" dirty="0">
                <a:solidFill>
                  <a:schemeClr val="tx1">
                    <a:lumMod val="75000"/>
                    <a:lumOff val="25000"/>
                  </a:schemeClr>
                </a:solidFill>
                <a:cs typeface="Arial" panose="020B0604020202020204" pitchFamily="34" charset="0"/>
                <a:sym typeface="+mn-ea"/>
              </a:rPr>
              <a:t>Past</a:t>
            </a:r>
            <a:endParaRPr lang="en-US" altLang="ko-KR" sz="12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13"/>
          <p:cNvSpPr txBox="1"/>
          <p:nvPr>
            <p:custDataLst>
              <p:tags r:id="rId2"/>
            </p:custDataLst>
          </p:nvPr>
        </p:nvSpPr>
        <p:spPr>
          <a:xfrm>
            <a:off x="7435697" y="831639"/>
            <a:ext cx="647700" cy="292100"/>
          </a:xfrm>
          <a:prstGeom prst="rect">
            <a:avLst/>
          </a:prstGeom>
          <a:noFill/>
        </p:spPr>
        <p:txBody>
          <a:bodyPr wrap="square" rtlCol="0">
            <a:noAutofit/>
          </a:bodyPr>
          <a:lstStyle/>
          <a:p>
            <a:pPr>
              <a:lnSpc>
                <a:spcPct val="110000"/>
              </a:lnSpc>
            </a:pPr>
            <a:r>
              <a:rPr lang="en-US" altLang="ko-KR" sz="1200" b="1" dirty="0">
                <a:solidFill>
                  <a:schemeClr val="tx1">
                    <a:lumMod val="75000"/>
                    <a:lumOff val="25000"/>
                  </a:schemeClr>
                </a:solidFill>
                <a:cs typeface="Arial" panose="020B0604020202020204" pitchFamily="34" charset="0"/>
                <a:sym typeface="+mn-ea"/>
              </a:rPr>
              <a:t>Now</a:t>
            </a:r>
            <a:endParaRPr lang="en-US" altLang="ko-KR" sz="12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TextBox 14"/>
          <p:cNvSpPr txBox="1"/>
          <p:nvPr>
            <p:custDataLst>
              <p:tags r:id="rId3"/>
            </p:custDataLst>
          </p:nvPr>
        </p:nvSpPr>
        <p:spPr>
          <a:xfrm>
            <a:off x="3945737" y="1336464"/>
            <a:ext cx="2609215" cy="403860"/>
          </a:xfrm>
          <a:prstGeom prst="rect">
            <a:avLst/>
          </a:prstGeom>
          <a:noFill/>
        </p:spPr>
        <p:txBody>
          <a:bodyPr wrap="square" rtlCol="0">
            <a:no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Four Independent Systems</a:t>
            </a:r>
          </a:p>
        </p:txBody>
      </p:sp>
      <p:sp>
        <p:nvSpPr>
          <p:cNvPr id="57" name="Isosceles Triangle 68"/>
          <p:cNvSpPr/>
          <p:nvPr>
            <p:custDataLst>
              <p:tags r:id="rId4"/>
            </p:custDataLst>
          </p:nvPr>
        </p:nvSpPr>
        <p:spPr>
          <a:xfrm rot="10800000">
            <a:off x="4673735" y="1817010"/>
            <a:ext cx="154974" cy="482618"/>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58" name="Rectangle 9"/>
          <p:cNvSpPr/>
          <p:nvPr>
            <p:custDataLst>
              <p:tags r:id="rId5"/>
            </p:custDataLst>
          </p:nvPr>
        </p:nvSpPr>
        <p:spPr>
          <a:xfrm>
            <a:off x="5214270" y="1895590"/>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50" name="Oval 21"/>
          <p:cNvSpPr>
            <a:spLocks noChangeAspect="1"/>
          </p:cNvSpPr>
          <p:nvPr>
            <p:custDataLst>
              <p:tags r:id="rId6"/>
            </p:custDataLst>
          </p:nvPr>
        </p:nvSpPr>
        <p:spPr>
          <a:xfrm>
            <a:off x="3953281" y="1912334"/>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51" name="Oval 32"/>
          <p:cNvSpPr/>
          <p:nvPr>
            <p:custDataLst>
              <p:tags r:id="rId7"/>
            </p:custDataLst>
          </p:nvPr>
        </p:nvSpPr>
        <p:spPr>
          <a:xfrm>
            <a:off x="5681418" y="1890004"/>
            <a:ext cx="318881" cy="383620"/>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6" name="TextBox 14"/>
          <p:cNvSpPr txBox="1"/>
          <p:nvPr>
            <p:custDataLst>
              <p:tags r:id="rId8"/>
            </p:custDataLst>
          </p:nvPr>
        </p:nvSpPr>
        <p:spPr>
          <a:xfrm>
            <a:off x="3701262" y="2423584"/>
            <a:ext cx="2609215" cy="403860"/>
          </a:xfrm>
          <a:prstGeom prst="rect">
            <a:avLst/>
          </a:prstGeom>
          <a:noFill/>
        </p:spPr>
        <p:txBody>
          <a:bodyPr wrap="square" rtlCol="0">
            <a:noAutofit/>
          </a:bodyPr>
          <a:lstStyle/>
          <a:p>
            <a:r>
              <a:rPr lang="en-US" altLang="ko-KR" sz="1000" dirty="0">
                <a:solidFill>
                  <a:schemeClr val="tx1">
                    <a:lumMod val="75000"/>
                    <a:lumOff val="25000"/>
                  </a:schemeClr>
                </a:solidFill>
                <a:latin typeface="Arial" panose="020B0604020202020204" pitchFamily="34" charset="0"/>
                <a:cs typeface="Arial" panose="020B0604020202020204" pitchFamily="34" charset="0"/>
              </a:rPr>
              <a:t>Employee  Organization  Supply  Sales</a:t>
            </a:r>
          </a:p>
        </p:txBody>
      </p:sp>
      <p:pic>
        <p:nvPicPr>
          <p:cNvPr id="27" name="图片 26"/>
          <p:cNvPicPr>
            <a:picLocks noChangeAspect="1"/>
          </p:cNvPicPr>
          <p:nvPr>
            <p:custDataLst>
              <p:tags r:id="rId9"/>
            </p:custDataLst>
          </p:nvPr>
        </p:nvPicPr>
        <p:blipFill>
          <a:blip r:embed="rId20"/>
          <a:stretch>
            <a:fillRect/>
          </a:stretch>
        </p:blipFill>
        <p:spPr>
          <a:xfrm>
            <a:off x="7435697" y="1123739"/>
            <a:ext cx="920750" cy="1753870"/>
          </a:xfrm>
          <a:prstGeom prst="rect">
            <a:avLst/>
          </a:prstGeom>
        </p:spPr>
      </p:pic>
      <p:sp>
        <p:nvSpPr>
          <p:cNvPr id="28" name="TextBox 14"/>
          <p:cNvSpPr txBox="1"/>
          <p:nvPr>
            <p:custDataLst>
              <p:tags r:id="rId10"/>
            </p:custDataLst>
          </p:nvPr>
        </p:nvSpPr>
        <p:spPr>
          <a:xfrm>
            <a:off x="324485" y="3676015"/>
            <a:ext cx="2609215" cy="1024255"/>
          </a:xfrm>
          <a:prstGeom prst="rect">
            <a:avLst/>
          </a:prstGeom>
          <a:noFill/>
        </p:spPr>
        <p:txBody>
          <a:bodyPr wrap="square" rtlCol="0">
            <a:noAutofit/>
          </a:bodyPr>
          <a:lstStyle/>
          <a:p>
            <a:pPr algn="l"/>
            <a:r>
              <a:rPr lang="en-US" altLang="ko-KR" sz="1200" dirty="0">
                <a:solidFill>
                  <a:schemeClr val="tx1">
                    <a:lumMod val="75000"/>
                    <a:lumOff val="25000"/>
                  </a:schemeClr>
                </a:solidFill>
                <a:cs typeface="Arial" panose="020B0604020202020204" pitchFamily="34" charset="0"/>
                <a:sym typeface="+mn-ea"/>
              </a:rPr>
              <a:t>By standardizing routine tasks, this approach reduces human errors and simultaneously increases work </a:t>
            </a:r>
            <a:endParaRPr lang="en-US" altLang="ko-KR" sz="1200" dirty="0">
              <a:solidFill>
                <a:schemeClr val="tx1">
                  <a:lumMod val="75000"/>
                  <a:lumOff val="25000"/>
                </a:schemeClr>
              </a:solidFill>
              <a:cs typeface="Arial" panose="020B0604020202020204" pitchFamily="34" charset="0"/>
            </a:endParaRPr>
          </a:p>
          <a:p>
            <a:pPr algn="l"/>
            <a:r>
              <a:rPr lang="en-US" altLang="ko-KR" sz="1200" dirty="0">
                <a:solidFill>
                  <a:schemeClr val="tx1">
                    <a:lumMod val="75000"/>
                    <a:lumOff val="25000"/>
                  </a:schemeClr>
                </a:solidFill>
                <a:cs typeface="Arial" panose="020B0604020202020204" pitchFamily="34" charset="0"/>
                <a:sym typeface="+mn-ea"/>
              </a:rPr>
              <a:t>efficiency.</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3" name="图片 32"/>
          <p:cNvPicPr>
            <a:picLocks noChangeAspect="1"/>
          </p:cNvPicPr>
          <p:nvPr>
            <p:custDataLst>
              <p:tags r:id="rId11"/>
            </p:custDataLst>
          </p:nvPr>
        </p:nvPicPr>
        <p:blipFill>
          <a:blip r:embed="rId21"/>
          <a:stretch>
            <a:fillRect/>
          </a:stretch>
        </p:blipFill>
        <p:spPr>
          <a:xfrm>
            <a:off x="3118332" y="3064934"/>
            <a:ext cx="1718310" cy="1761490"/>
          </a:xfrm>
          <a:prstGeom prst="rect">
            <a:avLst/>
          </a:prstGeom>
        </p:spPr>
      </p:pic>
      <p:pic>
        <p:nvPicPr>
          <p:cNvPr id="35" name="图片 34"/>
          <p:cNvPicPr>
            <a:picLocks noChangeAspect="1"/>
          </p:cNvPicPr>
          <p:nvPr>
            <p:custDataLst>
              <p:tags r:id="rId12"/>
            </p:custDataLst>
          </p:nvPr>
        </p:nvPicPr>
        <p:blipFill>
          <a:blip r:embed="rId22"/>
          <a:stretch>
            <a:fillRect/>
          </a:stretch>
        </p:blipFill>
        <p:spPr>
          <a:xfrm>
            <a:off x="5178272" y="3064934"/>
            <a:ext cx="1716405" cy="1762125"/>
          </a:xfrm>
          <a:prstGeom prst="rect">
            <a:avLst/>
          </a:prstGeom>
        </p:spPr>
      </p:pic>
      <p:sp>
        <p:nvSpPr>
          <p:cNvPr id="36" name="TextBox 13"/>
          <p:cNvSpPr txBox="1"/>
          <p:nvPr>
            <p:custDataLst>
              <p:tags r:id="rId13"/>
            </p:custDataLst>
          </p:nvPr>
        </p:nvSpPr>
        <p:spPr>
          <a:xfrm>
            <a:off x="5250027" y="2776644"/>
            <a:ext cx="2038985" cy="294005"/>
          </a:xfrm>
          <a:prstGeom prst="rect">
            <a:avLst/>
          </a:prstGeom>
          <a:noFill/>
        </p:spPr>
        <p:txBody>
          <a:bodyPr wrap="square" rtlCol="0">
            <a:spAutoFit/>
          </a:bodyPr>
          <a:lstStyle/>
          <a:p>
            <a:pPr>
              <a:lnSpc>
                <a:spcPct val="110000"/>
              </a:lnSpc>
            </a:pPr>
            <a:r>
              <a:rPr lang="en-US" altLang="ko-KR" sz="1200" b="1" dirty="0">
                <a:solidFill>
                  <a:schemeClr val="tx1">
                    <a:lumMod val="75000"/>
                    <a:lumOff val="25000"/>
                  </a:schemeClr>
                </a:solidFill>
                <a:cs typeface="Arial" panose="020B0604020202020204" pitchFamily="34" charset="0"/>
                <a:sym typeface="+mn-ea"/>
              </a:rPr>
              <a:t>*Optional</a:t>
            </a:r>
            <a:endParaRPr lang="en-US" altLang="ko-KR" sz="1200" b="1"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7" name="图片 36"/>
          <p:cNvPicPr>
            <a:picLocks noChangeAspect="1"/>
          </p:cNvPicPr>
          <p:nvPr>
            <p:custDataLst>
              <p:tags r:id="rId14"/>
            </p:custDataLst>
          </p:nvPr>
        </p:nvPicPr>
        <p:blipFill>
          <a:blip r:embed="rId23"/>
          <a:stretch>
            <a:fillRect/>
          </a:stretch>
        </p:blipFill>
        <p:spPr>
          <a:xfrm>
            <a:off x="7435697" y="2964604"/>
            <a:ext cx="1319530" cy="2027555"/>
          </a:xfrm>
          <a:prstGeom prst="rect">
            <a:avLst/>
          </a:prstGeom>
        </p:spPr>
      </p:pic>
      <p:sp>
        <p:nvSpPr>
          <p:cNvPr id="38" name="文本框 37"/>
          <p:cNvSpPr txBox="1"/>
          <p:nvPr/>
        </p:nvSpPr>
        <p:spPr>
          <a:xfrm>
            <a:off x="3953992" y="3064934"/>
            <a:ext cx="826770" cy="292100"/>
          </a:xfrm>
          <a:prstGeom prst="rect">
            <a:avLst/>
          </a:prstGeom>
          <a:ln w="22225" cmpd="sng">
            <a:solidFill>
              <a:srgbClr val="FF0000"/>
            </a:solidFill>
            <a:prstDash val="solid"/>
          </a:ln>
        </p:spPr>
        <p:txBody>
          <a:bodyPr>
            <a:noAutofit/>
            <a:extLst>
              <a:ext uri="{4A0BC546-FE56-4ADE-93B0-CB8AF2F6F144}">
                <wpsdc:textFrameExt xmlns="" xmlns:wpsdc="http://www.wps.cn/officeDocument/2022/drawingmlCustomData" type="text"/>
              </a:ext>
            </a:extLst>
          </a:bodyPr>
          <a:lstStyle/>
          <a:p>
            <a:pPr algn="l"/>
            <a:endParaRPr lang="zh-CN" altLang="en-US" sz="1350">
              <a:latin typeface="Arial" panose="020B0604020202020204" pitchFamily="34" charset="0"/>
              <a:ea typeface="微软雅黑" panose="020B0503020204020204" charset="-122"/>
            </a:endParaRPr>
          </a:p>
        </p:txBody>
      </p:sp>
      <p:sp>
        <p:nvSpPr>
          <p:cNvPr id="41" name="文本框 40"/>
          <p:cNvSpPr txBox="1"/>
          <p:nvPr>
            <p:custDataLst>
              <p:tags r:id="rId15"/>
            </p:custDataLst>
          </p:nvPr>
        </p:nvSpPr>
        <p:spPr>
          <a:xfrm>
            <a:off x="5970117" y="3064934"/>
            <a:ext cx="826770" cy="292100"/>
          </a:xfrm>
          <a:prstGeom prst="rect">
            <a:avLst/>
          </a:prstGeom>
          <a:ln w="22225" cmpd="sng">
            <a:solidFill>
              <a:srgbClr val="FF0000"/>
            </a:solidFill>
            <a:prstDash val="solid"/>
          </a:ln>
        </p:spPr>
        <p:txBody>
          <a:bodyPr>
            <a:noAutofit/>
            <a:extLst>
              <a:ext uri="{4A0BC546-FE56-4ADE-93B0-CB8AF2F6F144}">
                <wpsdc:textFrameExt xmlns="" xmlns:wpsdc="http://www.wps.cn/officeDocument/2022/drawingmlCustomData" type="text"/>
              </a:ext>
            </a:extLst>
          </a:bodyPr>
          <a:lstStyle/>
          <a:p>
            <a:pPr algn="l"/>
            <a:endParaRPr lang="zh-CN" altLang="en-US" sz="1350">
              <a:latin typeface="Arial" panose="020B0604020202020204" pitchFamily="34" charset="0"/>
              <a:ea typeface="微软雅黑" panose="020B0503020204020204" charset="-122"/>
            </a:endParaRPr>
          </a:p>
        </p:txBody>
      </p:sp>
      <p:sp>
        <p:nvSpPr>
          <p:cNvPr id="42" name="文本框 41"/>
          <p:cNvSpPr txBox="1"/>
          <p:nvPr>
            <p:custDataLst>
              <p:tags r:id="rId16"/>
            </p:custDataLst>
          </p:nvPr>
        </p:nvSpPr>
        <p:spPr>
          <a:xfrm>
            <a:off x="8002752" y="3070649"/>
            <a:ext cx="826770" cy="292100"/>
          </a:xfrm>
          <a:prstGeom prst="rect">
            <a:avLst/>
          </a:prstGeom>
          <a:ln w="22225" cmpd="sng">
            <a:solidFill>
              <a:srgbClr val="FF0000"/>
            </a:solidFill>
            <a:prstDash val="solid"/>
          </a:ln>
        </p:spPr>
        <p:txBody>
          <a:bodyPr>
            <a:noAutofit/>
            <a:extLst>
              <a:ext uri="{4A0BC546-FE56-4ADE-93B0-CB8AF2F6F144}">
                <wpsdc:textFrameExt xmlns="" xmlns:wpsdc="http://www.wps.cn/officeDocument/2022/drawingmlCustomData" type="text"/>
              </a:ext>
            </a:extLst>
          </a:bodyPr>
          <a:lstStyle/>
          <a:p>
            <a:pPr algn="l"/>
            <a:endParaRPr lang="zh-CN" altLang="en-US" sz="1350">
              <a:latin typeface="Arial" panose="020B0604020202020204" pitchFamily="34" charset="0"/>
              <a:ea typeface="微软雅黑" panose="020B0503020204020204" charset="-122"/>
            </a:endParaRPr>
          </a:p>
        </p:txBody>
      </p:sp>
      <p:pic>
        <p:nvPicPr>
          <p:cNvPr id="44" name="图片 43" descr="32313539353337323b32313539353332303b541153f3"/>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72812" y="3752639"/>
            <a:ext cx="450850" cy="450850"/>
          </a:xfrm>
          <a:prstGeom prst="rect">
            <a:avLst/>
          </a:prstGeom>
        </p:spPr>
      </p:pic>
      <p:pic>
        <p:nvPicPr>
          <p:cNvPr id="45" name="图片 44" descr="32313539353337323b32313539353332303b541153f3"/>
          <p:cNvPicPr>
            <a:picLocks noChangeAspect="1"/>
          </p:cNvPicPr>
          <p:nvPr>
            <p:custDataLst>
              <p:tags r:id="rId17"/>
            </p:custDataLst>
          </p:nvPr>
        </p:nvPicPr>
        <p:blipFill>
          <a:blip r:embed="rId24">
            <a:extLst>
              <a:ext uri="{96DAC541-7B7A-43D3-8B79-37D633B846F1}">
                <asvg:svgBlip xmlns:asvg="http://schemas.microsoft.com/office/drawing/2016/SVG/main" r:embed="rId25"/>
              </a:ext>
            </a:extLst>
          </a:blip>
          <a:stretch>
            <a:fillRect/>
          </a:stretch>
        </p:blipFill>
        <p:spPr>
          <a:xfrm>
            <a:off x="6984847" y="3752639"/>
            <a:ext cx="450850" cy="450850"/>
          </a:xfrm>
          <a:prstGeom prst="rect">
            <a:avLst/>
          </a:prstGeom>
        </p:spPr>
      </p:pic>
      <p:sp>
        <p:nvSpPr>
          <p:cNvPr id="46" name="TextBox 15"/>
          <p:cNvSpPr txBox="1"/>
          <p:nvPr>
            <p:custDataLst>
              <p:tags r:id="rId18"/>
            </p:custDataLst>
          </p:nvPr>
        </p:nvSpPr>
        <p:spPr>
          <a:xfrm>
            <a:off x="3067685" y="2787650"/>
            <a:ext cx="1576070" cy="294005"/>
          </a:xfrm>
          <a:prstGeom prst="rect">
            <a:avLst/>
          </a:prstGeom>
          <a:noFill/>
        </p:spPr>
        <p:txBody>
          <a:bodyPr wrap="square" rtlCol="0">
            <a:spAutoFit/>
          </a:bodyPr>
          <a:lstStyle/>
          <a:p>
            <a:pPr algn="r">
              <a:lnSpc>
                <a:spcPct val="110000"/>
              </a:lnSpc>
            </a:pPr>
            <a:r>
              <a:rPr lang="en-US" altLang="ko-KR" sz="1200" b="1" dirty="0">
                <a:solidFill>
                  <a:schemeClr val="tx1">
                    <a:lumMod val="75000"/>
                    <a:lumOff val="25000"/>
                  </a:schemeClr>
                </a:solidFill>
                <a:cs typeface="Arial" panose="020B0604020202020204" pitchFamily="34" charset="0"/>
              </a:rPr>
              <a:t>Pr</a:t>
            </a:r>
            <a:r>
              <a:rPr lang="en-US" altLang="ko-KR" sz="1200" b="1" dirty="0">
                <a:solidFill>
                  <a:schemeClr val="tx1">
                    <a:lumMod val="75000"/>
                    <a:lumOff val="25000"/>
                  </a:schemeClr>
                </a:solidFill>
                <a:cs typeface="Arial" panose="020B0604020202020204" pitchFamily="34" charset="0"/>
                <a:sym typeface="+mn-ea"/>
              </a:rPr>
              <a:t>oduct addition</a:t>
            </a:r>
            <a:endParaRPr lang="en-US" altLang="ko-KR" sz="1200" b="1" dirty="0">
              <a:solidFill>
                <a:schemeClr val="tx1">
                  <a:lumMod val="65000"/>
                  <a:lumOff val="3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100455" y="987425"/>
            <a:ext cx="1635760" cy="496570"/>
          </a:xfrm>
          <a:prstGeom prst="rect">
            <a:avLst/>
          </a:prstGeom>
          <a:noFill/>
        </p:spPr>
        <p:txBody>
          <a:bodyPr wrap="square" rtlCol="0">
            <a:spAutoFit/>
          </a:bodyPr>
          <a:lstStyle/>
          <a:p>
            <a:pPr algn="ctr">
              <a:lnSpc>
                <a:spcPct val="110000"/>
              </a:lnSpc>
            </a:pPr>
            <a:r>
              <a:rPr lang="en-US" altLang="ko-KR" sz="1200" b="1" dirty="0">
                <a:solidFill>
                  <a:schemeClr val="tx1">
                    <a:lumMod val="65000"/>
                    <a:lumOff val="35000"/>
                  </a:schemeClr>
                </a:solidFill>
                <a:latin typeface="Arial" panose="020B0604020202020204" pitchFamily="34" charset="0"/>
                <a:cs typeface="Arial" panose="020B0604020202020204" pitchFamily="34" charset="0"/>
                <a:sym typeface="+mn-ea"/>
              </a:rPr>
              <a:t>Supplier selection </a:t>
            </a:r>
          </a:p>
          <a:p>
            <a:pPr algn="ctr">
              <a:lnSpc>
                <a:spcPct val="110000"/>
              </a:lnSpc>
            </a:pPr>
            <a:r>
              <a:rPr lang="en-US" altLang="ko-KR" sz="1200" b="1" dirty="0">
                <a:solidFill>
                  <a:schemeClr val="tx1">
                    <a:lumMod val="65000"/>
                    <a:lumOff val="35000"/>
                  </a:schemeClr>
                </a:solidFill>
                <a:latin typeface="Arial" panose="020B0604020202020204" pitchFamily="34" charset="0"/>
                <a:cs typeface="Arial" panose="020B0604020202020204" pitchFamily="34" charset="0"/>
                <a:sym typeface="+mn-ea"/>
              </a:rPr>
              <a:t>decision support</a:t>
            </a:r>
            <a:endParaRPr lang="en-US" altLang="ko-KR" sz="12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TextBox 14"/>
          <p:cNvSpPr txBox="1"/>
          <p:nvPr/>
        </p:nvSpPr>
        <p:spPr>
          <a:xfrm>
            <a:off x="467995" y="1563370"/>
            <a:ext cx="2976880" cy="499110"/>
          </a:xfrm>
          <a:prstGeom prst="rect">
            <a:avLst/>
          </a:prstGeom>
          <a:noFill/>
        </p:spPr>
        <p:txBody>
          <a:bodyPr wrap="square" rtlCol="0">
            <a:no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Compare the supply prices from different suppliers for the same product ID to select the cheapest supplier.</a:t>
            </a:r>
          </a:p>
        </p:txBody>
      </p:sp>
      <p:sp>
        <p:nvSpPr>
          <p:cNvPr id="16" name="TextBox 15"/>
          <p:cNvSpPr txBox="1"/>
          <p:nvPr/>
        </p:nvSpPr>
        <p:spPr>
          <a:xfrm>
            <a:off x="5580380" y="1024890"/>
            <a:ext cx="2169160" cy="421005"/>
          </a:xfrm>
          <a:prstGeom prst="rect">
            <a:avLst/>
          </a:prstGeom>
          <a:noFill/>
        </p:spPr>
        <p:txBody>
          <a:bodyPr wrap="square" rtlCol="0">
            <a:noAutofit/>
          </a:bodyPr>
          <a:lstStyle/>
          <a:p>
            <a:pPr algn="ctr">
              <a:lnSpc>
                <a:spcPct val="110000"/>
              </a:lnSpc>
              <a:buClrTx/>
              <a:buSzTx/>
              <a:buNone/>
            </a:pPr>
            <a:r>
              <a:rPr lang="en-US" altLang="ko-KR" sz="1200" b="1" dirty="0">
                <a:solidFill>
                  <a:schemeClr val="tx1">
                    <a:lumMod val="65000"/>
                    <a:lumOff val="35000"/>
                  </a:schemeClr>
                </a:solidFill>
                <a:latin typeface="Arial" panose="020B0604020202020204" pitchFamily="34" charset="0"/>
                <a:cs typeface="Arial" panose="020B0604020202020204" pitchFamily="34" charset="0"/>
              </a:rPr>
              <a:t>Sal</a:t>
            </a:r>
            <a:r>
              <a:rPr lang="en-US" altLang="ko-KR" sz="1200" b="1" dirty="0">
                <a:solidFill>
                  <a:schemeClr val="tx1">
                    <a:lumMod val="65000"/>
                    <a:lumOff val="35000"/>
                  </a:schemeClr>
                </a:solidFill>
                <a:latin typeface="Arial" panose="020B0604020202020204" pitchFamily="34" charset="0"/>
                <a:cs typeface="Arial" panose="020B0604020202020204" pitchFamily="34" charset="0"/>
                <a:sym typeface="+mn-ea"/>
              </a:rPr>
              <a:t>es volume analysis of </a:t>
            </a:r>
          </a:p>
          <a:p>
            <a:pPr algn="ctr">
              <a:lnSpc>
                <a:spcPct val="110000"/>
              </a:lnSpc>
              <a:buClrTx/>
              <a:buSzTx/>
              <a:buNone/>
            </a:pPr>
            <a:r>
              <a:rPr lang="en-US" altLang="ko-KR" sz="1200" b="1" dirty="0">
                <a:solidFill>
                  <a:schemeClr val="tx1">
                    <a:lumMod val="65000"/>
                    <a:lumOff val="35000"/>
                  </a:schemeClr>
                </a:solidFill>
                <a:latin typeface="Arial" panose="020B0604020202020204" pitchFamily="34" charset="0"/>
                <a:cs typeface="Arial" panose="020B0604020202020204" pitchFamily="34" charset="0"/>
                <a:sym typeface="+mn-ea"/>
              </a:rPr>
              <a:t>different goods</a:t>
            </a:r>
            <a:endParaRPr lang="en-US" altLang="ko-KR" sz="12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2" name="Text Placeholder 1"/>
          <p:cNvSpPr>
            <a:spLocks noGrp="1"/>
          </p:cNvSpPr>
          <p:nvPr>
            <p:custDataLst>
              <p:tags r:id="rId1"/>
            </p:custDataLst>
          </p:nvPr>
        </p:nvSpPr>
        <p:spPr>
          <a:xfrm>
            <a:off x="179586" y="123478"/>
            <a:ext cx="9144000" cy="576064"/>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3600" b="0" kern="1200" baseline="0">
                <a:solidFill>
                  <a:schemeClr val="tx1">
                    <a:lumMod val="75000"/>
                    <a:lumOff val="25000"/>
                  </a:schemeClr>
                </a:solidFill>
                <a:latin typeface="+mj-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t>Specific Function Implementation</a:t>
            </a:r>
          </a:p>
        </p:txBody>
      </p:sp>
      <p:sp>
        <p:nvSpPr>
          <p:cNvPr id="21" name="Text Placeholder 2"/>
          <p:cNvSpPr>
            <a:spLocks noGrp="1"/>
          </p:cNvSpPr>
          <p:nvPr>
            <p:ph type="body" sz="quarter" idx="11"/>
            <p:custDataLst>
              <p:tags r:id="rId2"/>
            </p:custDataLst>
          </p:nvPr>
        </p:nvSpPr>
        <p:spPr/>
        <p:txBody>
          <a:bodyPr/>
          <a:lstStyle/>
          <a:p>
            <a:pPr lvl="0"/>
            <a:r>
              <a:rPr lang="en-US" altLang="ko-KR" b="1" dirty="0">
                <a:sym typeface="+mn-ea"/>
              </a:rPr>
              <a:t>Data-driven Decision making</a:t>
            </a:r>
            <a:endParaRPr lang="en-US" altLang="ko-KR" dirty="0"/>
          </a:p>
        </p:txBody>
      </p:sp>
      <p:pic>
        <p:nvPicPr>
          <p:cNvPr id="22" name="图片 21" descr="stacked_bar_chart"/>
          <p:cNvPicPr>
            <a:picLocks noChangeAspect="1"/>
          </p:cNvPicPr>
          <p:nvPr/>
        </p:nvPicPr>
        <p:blipFill>
          <a:blip r:embed="rId5"/>
          <a:stretch>
            <a:fillRect/>
          </a:stretch>
        </p:blipFill>
        <p:spPr>
          <a:xfrm>
            <a:off x="163983" y="2427481"/>
            <a:ext cx="3188970" cy="2278380"/>
          </a:xfrm>
          <a:prstGeom prst="rect">
            <a:avLst/>
          </a:prstGeom>
        </p:spPr>
      </p:pic>
      <p:pic>
        <p:nvPicPr>
          <p:cNvPr id="23" name="图片 22" descr="1"/>
          <p:cNvPicPr>
            <a:picLocks noChangeAspect="1"/>
          </p:cNvPicPr>
          <p:nvPr/>
        </p:nvPicPr>
        <p:blipFill>
          <a:blip r:embed="rId6"/>
          <a:stretch>
            <a:fillRect/>
          </a:stretch>
        </p:blipFill>
        <p:spPr>
          <a:xfrm>
            <a:off x="3332633" y="2499871"/>
            <a:ext cx="3210560" cy="2141855"/>
          </a:xfrm>
          <a:prstGeom prst="rect">
            <a:avLst/>
          </a:prstGeom>
        </p:spPr>
      </p:pic>
      <p:pic>
        <p:nvPicPr>
          <p:cNvPr id="24" name="图片 23" descr="2"/>
          <p:cNvPicPr>
            <a:picLocks noChangeAspect="1"/>
          </p:cNvPicPr>
          <p:nvPr/>
        </p:nvPicPr>
        <p:blipFill>
          <a:blip r:embed="rId7"/>
          <a:stretch>
            <a:fillRect/>
          </a:stretch>
        </p:blipFill>
        <p:spPr>
          <a:xfrm>
            <a:off x="6356503" y="2355726"/>
            <a:ext cx="3051810" cy="2543810"/>
          </a:xfrm>
          <a:prstGeom prst="rect">
            <a:avLst/>
          </a:prstGeom>
        </p:spPr>
      </p:pic>
      <p:sp>
        <p:nvSpPr>
          <p:cNvPr id="25" name="TextBox 14"/>
          <p:cNvSpPr txBox="1"/>
          <p:nvPr>
            <p:custDataLst>
              <p:tags r:id="rId3"/>
            </p:custDataLst>
          </p:nvPr>
        </p:nvSpPr>
        <p:spPr>
          <a:xfrm>
            <a:off x="4932040" y="1491615"/>
            <a:ext cx="3639820" cy="1008380"/>
          </a:xfrm>
          <a:prstGeom prst="rect">
            <a:avLst/>
          </a:prstGeom>
          <a:noFill/>
        </p:spPr>
        <p:txBody>
          <a:bodyPr wrap="square" rtlCol="0">
            <a:no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Draw a trend chart of sales volumes over time for different products.</a:t>
            </a:r>
          </a:p>
          <a:p>
            <a:r>
              <a:rPr lang="en-US" altLang="ko-KR" sz="1200" dirty="0">
                <a:solidFill>
                  <a:schemeClr val="tx1">
                    <a:lumMod val="75000"/>
                    <a:lumOff val="25000"/>
                  </a:schemeClr>
                </a:solidFill>
                <a:latin typeface="Arial" panose="020B0604020202020204" pitchFamily="34" charset="0"/>
                <a:cs typeface="Arial" panose="020B0604020202020204" pitchFamily="34" charset="0"/>
              </a:rPr>
              <a:t>Create a heatmap of sales correlations between different products for better analysis.</a:t>
            </a:r>
          </a:p>
          <a:p>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33876" y="880983"/>
            <a:ext cx="5760000" cy="540000"/>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8" name="직사각형 39"/>
          <p:cNvSpPr/>
          <p:nvPr/>
        </p:nvSpPr>
        <p:spPr>
          <a:xfrm>
            <a:off x="2755061" y="881677"/>
            <a:ext cx="361407"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grpSp>
        <p:nvGrpSpPr>
          <p:cNvPr id="12" name="Group 11"/>
          <p:cNvGrpSpPr/>
          <p:nvPr/>
        </p:nvGrpSpPr>
        <p:grpSpPr>
          <a:xfrm>
            <a:off x="2533876" y="1490423"/>
            <a:ext cx="5760000" cy="540000"/>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6" name="Group 15"/>
          <p:cNvGrpSpPr/>
          <p:nvPr/>
        </p:nvGrpSpPr>
        <p:grpSpPr>
          <a:xfrm>
            <a:off x="2503482" y="2151158"/>
            <a:ext cx="5760000" cy="540000"/>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0" name="Group 19"/>
          <p:cNvGrpSpPr/>
          <p:nvPr/>
        </p:nvGrpSpPr>
        <p:grpSpPr>
          <a:xfrm>
            <a:off x="2503482" y="2847439"/>
            <a:ext cx="5760000" cy="540000"/>
            <a:chOff x="1151472" y="3187501"/>
            <a:chExt cx="6552728" cy="914400"/>
          </a:xfrm>
        </p:grpSpPr>
        <p:sp>
          <p:nvSpPr>
            <p:cNvPr id="21" name="Pentagon 20"/>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Pentagon 21"/>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Diamond 22"/>
            <p:cNvSpPr/>
            <p:nvPr/>
          </p:nvSpPr>
          <p:spPr>
            <a:xfrm>
              <a:off x="1151472" y="3187501"/>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직사각형 39"/>
          <p:cNvSpPr/>
          <p:nvPr/>
        </p:nvSpPr>
        <p:spPr>
          <a:xfrm>
            <a:off x="2765901" y="1486610"/>
            <a:ext cx="33480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2 </a:t>
            </a:r>
            <a:endParaRPr lang="ko-KR" altLang="en-US" sz="2800" dirty="0">
              <a:solidFill>
                <a:schemeClr val="bg1"/>
              </a:solidFill>
            </a:endParaRPr>
          </a:p>
        </p:txBody>
      </p:sp>
      <p:sp>
        <p:nvSpPr>
          <p:cNvPr id="28" name="직사각형 39"/>
          <p:cNvSpPr/>
          <p:nvPr/>
        </p:nvSpPr>
        <p:spPr>
          <a:xfrm>
            <a:off x="2731754" y="2156727"/>
            <a:ext cx="37016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3 </a:t>
            </a:r>
            <a:endParaRPr lang="ko-KR" altLang="en-US" sz="2800" dirty="0">
              <a:solidFill>
                <a:schemeClr val="bg1"/>
              </a:solidFill>
            </a:endParaRPr>
          </a:p>
        </p:txBody>
      </p:sp>
      <p:sp>
        <p:nvSpPr>
          <p:cNvPr id="32" name="직사각형 39"/>
          <p:cNvSpPr/>
          <p:nvPr/>
        </p:nvSpPr>
        <p:spPr>
          <a:xfrm>
            <a:off x="2783845" y="3479911"/>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grpSp>
        <p:nvGrpSpPr>
          <p:cNvPr id="2" name="Group 19">
            <a:extLst>
              <a:ext uri="{FF2B5EF4-FFF2-40B4-BE49-F238E27FC236}">
                <a16:creationId xmlns:a16="http://schemas.microsoft.com/office/drawing/2014/main" id="{FAA30700-3461-CB1E-82C3-52E7D48413D6}"/>
              </a:ext>
            </a:extLst>
          </p:cNvPr>
          <p:cNvGrpSpPr/>
          <p:nvPr/>
        </p:nvGrpSpPr>
        <p:grpSpPr>
          <a:xfrm>
            <a:off x="2503482" y="3555747"/>
            <a:ext cx="5760000" cy="540000"/>
            <a:chOff x="1151472" y="3187501"/>
            <a:chExt cx="6552728" cy="914400"/>
          </a:xfrm>
        </p:grpSpPr>
        <p:sp>
          <p:nvSpPr>
            <p:cNvPr id="36" name="Pentagon 20">
              <a:extLst>
                <a:ext uri="{FF2B5EF4-FFF2-40B4-BE49-F238E27FC236}">
                  <a16:creationId xmlns:a16="http://schemas.microsoft.com/office/drawing/2014/main" id="{154664A0-3B27-6741-1B18-0918F1AAD3CF}"/>
                </a:ext>
              </a:extLst>
            </p:cNvPr>
            <p:cNvSpPr/>
            <p:nvPr/>
          </p:nvSpPr>
          <p:spPr>
            <a:xfrm>
              <a:off x="1633824" y="3347030"/>
              <a:ext cx="6070376" cy="720000"/>
            </a:xfrm>
            <a:prstGeom prst="homePlate">
              <a:avLst/>
            </a:prstGeom>
            <a:solidFill>
              <a:srgbClr val="68B9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Pentagon 21">
              <a:extLst>
                <a:ext uri="{FF2B5EF4-FFF2-40B4-BE49-F238E27FC236}">
                  <a16:creationId xmlns:a16="http://schemas.microsoft.com/office/drawing/2014/main" id="{9DE46561-536A-8B75-C90D-2D3A694383E3}"/>
                </a:ext>
              </a:extLst>
            </p:cNvPr>
            <p:cNvSpPr/>
            <p:nvPr/>
          </p:nvSpPr>
          <p:spPr>
            <a:xfrm>
              <a:off x="1628828" y="3286544"/>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Diamond 22">
              <a:extLst>
                <a:ext uri="{FF2B5EF4-FFF2-40B4-BE49-F238E27FC236}">
                  <a16:creationId xmlns:a16="http://schemas.microsoft.com/office/drawing/2014/main" id="{977AAFB5-5BB6-FB3E-D9E9-2FD73C6CA2E3}"/>
                </a:ext>
              </a:extLst>
            </p:cNvPr>
            <p:cNvSpPr/>
            <p:nvPr/>
          </p:nvSpPr>
          <p:spPr>
            <a:xfrm>
              <a:off x="1151472" y="3187501"/>
              <a:ext cx="914400" cy="914400"/>
            </a:xfrm>
            <a:prstGeom prst="diamond">
              <a:avLst/>
            </a:prstGeom>
            <a:solidFill>
              <a:srgbClr val="68B9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39" name="직사각형 39">
            <a:extLst>
              <a:ext uri="{FF2B5EF4-FFF2-40B4-BE49-F238E27FC236}">
                <a16:creationId xmlns:a16="http://schemas.microsoft.com/office/drawing/2014/main" id="{C68EA1D8-91DC-EE9A-6766-A7152D0BAD04}"/>
              </a:ext>
            </a:extLst>
          </p:cNvPr>
          <p:cNvSpPr/>
          <p:nvPr/>
        </p:nvSpPr>
        <p:spPr>
          <a:xfrm>
            <a:off x="2720186" y="2847439"/>
            <a:ext cx="37016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sp>
        <p:nvSpPr>
          <p:cNvPr id="40" name="직사각형 39">
            <a:extLst>
              <a:ext uri="{FF2B5EF4-FFF2-40B4-BE49-F238E27FC236}">
                <a16:creationId xmlns:a16="http://schemas.microsoft.com/office/drawing/2014/main" id="{988980E1-1290-8944-689B-BDA15817B160}"/>
              </a:ext>
            </a:extLst>
          </p:cNvPr>
          <p:cNvSpPr/>
          <p:nvPr/>
        </p:nvSpPr>
        <p:spPr>
          <a:xfrm>
            <a:off x="2712402" y="3555948"/>
            <a:ext cx="37016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5 </a:t>
            </a:r>
            <a:endParaRPr lang="ko-KR" altLang="en-US" sz="2800" dirty="0">
              <a:solidFill>
                <a:schemeClr val="bg1"/>
              </a:solidFill>
            </a:endParaRPr>
          </a:p>
        </p:txBody>
      </p:sp>
      <p:sp>
        <p:nvSpPr>
          <p:cNvPr id="42" name="文本框 41">
            <a:extLst>
              <a:ext uri="{FF2B5EF4-FFF2-40B4-BE49-F238E27FC236}">
                <a16:creationId xmlns:a16="http://schemas.microsoft.com/office/drawing/2014/main" id="{2EDA8B8B-874A-E5BB-4B61-D7F1DDA04EA7}"/>
              </a:ext>
            </a:extLst>
          </p:cNvPr>
          <p:cNvSpPr txBox="1"/>
          <p:nvPr/>
        </p:nvSpPr>
        <p:spPr>
          <a:xfrm>
            <a:off x="3290050" y="970697"/>
            <a:ext cx="4572000" cy="369332"/>
          </a:xfrm>
          <a:prstGeom prst="rect">
            <a:avLst/>
          </a:prstGeom>
          <a:noFill/>
        </p:spPr>
        <p:txBody>
          <a:bodyPr wrap="square">
            <a:spAutoFit/>
          </a:bodyPr>
          <a:lstStyle/>
          <a:p>
            <a:r>
              <a:rPr lang="en-US" altLang="ko-KR" dirty="0"/>
              <a:t>Database Design</a:t>
            </a:r>
            <a:endParaRPr lang="ko-KR" altLang="en-US" dirty="0"/>
          </a:p>
        </p:txBody>
      </p:sp>
      <p:sp>
        <p:nvSpPr>
          <p:cNvPr id="43" name="Text Placeholder 1">
            <a:extLst>
              <a:ext uri="{FF2B5EF4-FFF2-40B4-BE49-F238E27FC236}">
                <a16:creationId xmlns:a16="http://schemas.microsoft.com/office/drawing/2014/main" id="{0BDC7CBB-F56D-E429-9643-F2F68E448F83}"/>
              </a:ext>
            </a:extLst>
          </p:cNvPr>
          <p:cNvSpPr txBox="1">
            <a:spLocks/>
          </p:cNvSpPr>
          <p:nvPr/>
        </p:nvSpPr>
        <p:spPr>
          <a:xfrm>
            <a:off x="3307261" y="1585004"/>
            <a:ext cx="4930200" cy="47357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dirty="0"/>
              <a:t>Functional Design </a:t>
            </a:r>
          </a:p>
        </p:txBody>
      </p:sp>
      <p:sp>
        <p:nvSpPr>
          <p:cNvPr id="45" name="文本框 44">
            <a:extLst>
              <a:ext uri="{FF2B5EF4-FFF2-40B4-BE49-F238E27FC236}">
                <a16:creationId xmlns:a16="http://schemas.microsoft.com/office/drawing/2014/main" id="{715192CA-111E-8B78-B191-0F4B6027FBC9}"/>
              </a:ext>
            </a:extLst>
          </p:cNvPr>
          <p:cNvSpPr txBox="1"/>
          <p:nvPr/>
        </p:nvSpPr>
        <p:spPr>
          <a:xfrm>
            <a:off x="3271571" y="2243202"/>
            <a:ext cx="4572000" cy="369332"/>
          </a:xfrm>
          <a:prstGeom prst="rect">
            <a:avLst/>
          </a:prstGeom>
          <a:noFill/>
        </p:spPr>
        <p:txBody>
          <a:bodyPr wrap="square">
            <a:spAutoFit/>
          </a:bodyPr>
          <a:lstStyle/>
          <a:p>
            <a:r>
              <a:rPr lang="en-US" altLang="ko-KR" dirty="0"/>
              <a:t>Backend Implementation</a:t>
            </a:r>
          </a:p>
        </p:txBody>
      </p:sp>
      <p:sp>
        <p:nvSpPr>
          <p:cNvPr id="47" name="文本框 46">
            <a:extLst>
              <a:ext uri="{FF2B5EF4-FFF2-40B4-BE49-F238E27FC236}">
                <a16:creationId xmlns:a16="http://schemas.microsoft.com/office/drawing/2014/main" id="{CB1ADACE-995A-A0D7-F11C-5FDD6AA000B1}"/>
              </a:ext>
            </a:extLst>
          </p:cNvPr>
          <p:cNvSpPr txBox="1"/>
          <p:nvPr/>
        </p:nvSpPr>
        <p:spPr>
          <a:xfrm>
            <a:off x="3290050" y="2961789"/>
            <a:ext cx="4572000" cy="369332"/>
          </a:xfrm>
          <a:prstGeom prst="rect">
            <a:avLst/>
          </a:prstGeom>
          <a:noFill/>
        </p:spPr>
        <p:txBody>
          <a:bodyPr wrap="square">
            <a:spAutoFit/>
          </a:bodyPr>
          <a:lstStyle/>
          <a:p>
            <a:r>
              <a:rPr lang="en-US" altLang="ko-KR" dirty="0"/>
              <a:t>Frontend Demonstration</a:t>
            </a:r>
            <a:endParaRPr lang="ko-KR" altLang="en-US" dirty="0"/>
          </a:p>
        </p:txBody>
      </p:sp>
      <p:sp>
        <p:nvSpPr>
          <p:cNvPr id="48" name="矩形 47">
            <a:extLst>
              <a:ext uri="{FF2B5EF4-FFF2-40B4-BE49-F238E27FC236}">
                <a16:creationId xmlns:a16="http://schemas.microsoft.com/office/drawing/2014/main" id="{8DFD4222-AA75-1C09-512F-29FD09B045F3}"/>
              </a:ext>
            </a:extLst>
          </p:cNvPr>
          <p:cNvSpPr/>
          <p:nvPr/>
        </p:nvSpPr>
        <p:spPr>
          <a:xfrm>
            <a:off x="2411760" y="195486"/>
            <a:ext cx="1851790" cy="553998"/>
          </a:xfrm>
          <a:prstGeom prst="rect">
            <a:avLst/>
          </a:prstGeom>
          <a:noFill/>
          <a:ln>
            <a:noFill/>
          </a:ln>
          <a:effectLst>
            <a:reflection blurRad="6350" stA="52000" endA="300" endPos="35000" dir="5400000" sy="-100000" algn="bl" rotWithShape="0"/>
          </a:effectLst>
        </p:spPr>
        <p:txBody>
          <a:bodyPr wrap="none" lIns="91440" tIns="45720" rIns="91440" bIns="45720">
            <a:spAutoFit/>
          </a:bodyPr>
          <a:lstStyle/>
          <a:p>
            <a:pPr algn="ctr"/>
            <a:r>
              <a:rPr lang="en-US" altLang="zh-CN" sz="3000" b="1" dirty="0">
                <a:ln w="0"/>
                <a:solidFill>
                  <a:srgbClr val="489A92"/>
                </a:solidFill>
              </a:rPr>
              <a:t>Contents</a:t>
            </a:r>
            <a:endParaRPr lang="zh-CN" altLang="en-US" sz="3000" b="1" dirty="0">
              <a:ln w="0"/>
              <a:solidFill>
                <a:srgbClr val="489A92"/>
              </a:solidFill>
            </a:endParaRPr>
          </a:p>
        </p:txBody>
      </p:sp>
      <p:sp>
        <p:nvSpPr>
          <p:cNvPr id="11" name="文本框 10">
            <a:extLst>
              <a:ext uri="{FF2B5EF4-FFF2-40B4-BE49-F238E27FC236}">
                <a16:creationId xmlns:a16="http://schemas.microsoft.com/office/drawing/2014/main" id="{D329D2C5-1989-A816-B22E-E27231FDACDB}"/>
              </a:ext>
            </a:extLst>
          </p:cNvPr>
          <p:cNvSpPr txBox="1"/>
          <p:nvPr/>
        </p:nvSpPr>
        <p:spPr>
          <a:xfrm>
            <a:off x="3271876" y="3703656"/>
            <a:ext cx="4572000" cy="369332"/>
          </a:xfrm>
          <a:prstGeom prst="rect">
            <a:avLst/>
          </a:prstGeom>
          <a:noFill/>
        </p:spPr>
        <p:txBody>
          <a:bodyPr wrap="square">
            <a:spAutoFit/>
          </a:bodyPr>
          <a:lstStyle/>
          <a:p>
            <a:r>
              <a:rPr lang="en-US" altLang="zh-CN" dirty="0"/>
              <a:t>GPT-powered Smart Database</a:t>
            </a: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dirty="0"/>
              <a:t>Backend Implementation</a:t>
            </a:r>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 name="Text Placeholder 2">
            <a:extLst>
              <a:ext uri="{FF2B5EF4-FFF2-40B4-BE49-F238E27FC236}">
                <a16:creationId xmlns:a16="http://schemas.microsoft.com/office/drawing/2014/main" id="{AD36A524-3A8F-9B9B-B706-F9AB4F630062}"/>
              </a:ext>
            </a:extLst>
          </p:cNvPr>
          <p:cNvSpPr>
            <a:spLocks noGrp="1"/>
          </p:cNvSpPr>
          <p:nvPr>
            <p:ph type="body" sz="quarter" idx="11"/>
          </p:nvPr>
        </p:nvSpPr>
        <p:spPr>
          <a:xfrm>
            <a:off x="4213800" y="2703954"/>
            <a:ext cx="4930200" cy="288032"/>
          </a:xfrm>
        </p:spPr>
        <p:txBody>
          <a:bodyPr/>
          <a:lstStyle/>
          <a:p>
            <a:pPr lvl="0"/>
            <a:r>
              <a:rPr lang="en-US" altLang="zh-CN" dirty="0"/>
              <a:t>Use </a:t>
            </a:r>
            <a:r>
              <a:rPr lang="en-US" altLang="zh-CN" dirty="0" err="1"/>
              <a:t>javascript</a:t>
            </a:r>
            <a:r>
              <a:rPr lang="en-US" altLang="zh-CN" dirty="0"/>
              <a:t> to connect MySQL to Vue</a:t>
            </a:r>
          </a:p>
        </p:txBody>
      </p:sp>
    </p:spTree>
    <p:extLst>
      <p:ext uri="{BB962C8B-B14F-4D97-AF65-F5344CB8AC3E}">
        <p14:creationId xmlns:p14="http://schemas.microsoft.com/office/powerpoint/2010/main" val="350861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a:solidFill>
                  <a:schemeClr val="tx1">
                    <a:lumMod val="75000"/>
                    <a:lumOff val="25000"/>
                  </a:schemeClr>
                </a:solidFill>
              </a:rPr>
              <a:t>Connect to MySQL Server</a:t>
            </a:r>
            <a:endParaRPr lang="ko-KR" altLang="en-US" dirty="0">
              <a:solidFill>
                <a:schemeClr val="tx1">
                  <a:lumMod val="75000"/>
                  <a:lumOff val="25000"/>
                </a:schemeClr>
              </a:solidFill>
            </a:endParaRPr>
          </a:p>
        </p:txBody>
      </p:sp>
      <p:pic>
        <p:nvPicPr>
          <p:cNvPr id="4" name="图片 3"/>
          <p:cNvPicPr>
            <a:picLocks noChangeAspect="1"/>
          </p:cNvPicPr>
          <p:nvPr/>
        </p:nvPicPr>
        <p:blipFill>
          <a:blip r:embed="rId2"/>
          <a:stretch>
            <a:fillRect/>
          </a:stretch>
        </p:blipFill>
        <p:spPr>
          <a:xfrm>
            <a:off x="2123440" y="843915"/>
            <a:ext cx="4181475" cy="4019550"/>
          </a:xfrm>
          <a:prstGeom prst="rect">
            <a:avLst/>
          </a:prstGeom>
        </p:spPr>
      </p:pic>
      <p:cxnSp>
        <p:nvCxnSpPr>
          <p:cNvPr id="3" name="直接箭头连接符 2"/>
          <p:cNvCxnSpPr/>
          <p:nvPr/>
        </p:nvCxnSpPr>
        <p:spPr>
          <a:xfrm flipH="1">
            <a:off x="4787265" y="4371975"/>
            <a:ext cx="208851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H="1" flipV="1">
            <a:off x="4613910" y="3938270"/>
            <a:ext cx="2261870" cy="19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H="1">
            <a:off x="3707130" y="3724275"/>
            <a:ext cx="3168650"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H="1">
            <a:off x="4139565" y="3435985"/>
            <a:ext cx="273621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a:off x="5939790" y="4156075"/>
            <a:ext cx="935990"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 name="左大括号 8"/>
          <p:cNvSpPr/>
          <p:nvPr/>
        </p:nvSpPr>
        <p:spPr>
          <a:xfrm>
            <a:off x="1975485" y="915670"/>
            <a:ext cx="75565" cy="791845"/>
          </a:xfrm>
          <a:prstGeom prst="lef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文本框 10"/>
          <p:cNvSpPr txBox="1"/>
          <p:nvPr/>
        </p:nvSpPr>
        <p:spPr>
          <a:xfrm>
            <a:off x="323215" y="1131570"/>
            <a:ext cx="3048000" cy="368300"/>
          </a:xfrm>
          <a:prstGeom prst="rect">
            <a:avLst/>
          </a:prstGeom>
          <a:noFill/>
        </p:spPr>
        <p:txBody>
          <a:bodyPr wrap="square" rtlCol="0">
            <a:spAutoFit/>
          </a:bodyPr>
          <a:lstStyle/>
          <a:p>
            <a:r>
              <a:rPr lang="en-US" altLang="zh-CN"/>
              <a:t>Dependencies</a:t>
            </a:r>
          </a:p>
        </p:txBody>
      </p:sp>
      <p:sp>
        <p:nvSpPr>
          <p:cNvPr id="12" name="左大括号 11"/>
          <p:cNvSpPr/>
          <p:nvPr/>
        </p:nvSpPr>
        <p:spPr>
          <a:xfrm>
            <a:off x="1979930" y="1995805"/>
            <a:ext cx="75565" cy="648335"/>
          </a:xfrm>
          <a:prstGeom prst="lef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文本框 12"/>
          <p:cNvSpPr txBox="1"/>
          <p:nvPr/>
        </p:nvSpPr>
        <p:spPr>
          <a:xfrm>
            <a:off x="323215" y="2139950"/>
            <a:ext cx="3048000" cy="368300"/>
          </a:xfrm>
          <a:prstGeom prst="rect">
            <a:avLst/>
          </a:prstGeom>
          <a:noFill/>
        </p:spPr>
        <p:txBody>
          <a:bodyPr wrap="square" rtlCol="0">
            <a:spAutoFit/>
          </a:bodyPr>
          <a:lstStyle/>
          <a:p>
            <a:r>
              <a:rPr lang="en-US" altLang="zh-CN"/>
              <a:t>Configurations</a:t>
            </a:r>
          </a:p>
        </p:txBody>
      </p:sp>
      <p:sp>
        <p:nvSpPr>
          <p:cNvPr id="14" name="文本框 13"/>
          <p:cNvSpPr txBox="1"/>
          <p:nvPr/>
        </p:nvSpPr>
        <p:spPr>
          <a:xfrm>
            <a:off x="6948170" y="3291840"/>
            <a:ext cx="2065655" cy="277495"/>
          </a:xfrm>
          <a:prstGeom prst="rect">
            <a:avLst/>
          </a:prstGeom>
          <a:noFill/>
        </p:spPr>
        <p:txBody>
          <a:bodyPr wrap="square" rtlCol="0">
            <a:noAutofit/>
          </a:bodyPr>
          <a:lstStyle/>
          <a:p>
            <a:r>
              <a:rPr lang="zh-CN" altLang="en-US" sz="1300"/>
              <a:t>the address of server</a:t>
            </a:r>
          </a:p>
        </p:txBody>
      </p:sp>
      <p:sp>
        <p:nvSpPr>
          <p:cNvPr id="15" name="文本框 14"/>
          <p:cNvSpPr txBox="1"/>
          <p:nvPr/>
        </p:nvSpPr>
        <p:spPr>
          <a:xfrm>
            <a:off x="6948170" y="3580130"/>
            <a:ext cx="1950720" cy="264795"/>
          </a:xfrm>
          <a:prstGeom prst="rect">
            <a:avLst/>
          </a:prstGeom>
          <a:noFill/>
        </p:spPr>
        <p:txBody>
          <a:bodyPr wrap="square" rtlCol="0">
            <a:noAutofit/>
          </a:bodyPr>
          <a:lstStyle/>
          <a:p>
            <a:r>
              <a:rPr lang="en-US" altLang="zh-CN" sz="1300"/>
              <a:t>user name</a:t>
            </a:r>
          </a:p>
        </p:txBody>
      </p:sp>
      <p:sp>
        <p:nvSpPr>
          <p:cNvPr id="16" name="文本框 15"/>
          <p:cNvSpPr txBox="1"/>
          <p:nvPr/>
        </p:nvSpPr>
        <p:spPr>
          <a:xfrm>
            <a:off x="6948170" y="3796030"/>
            <a:ext cx="1469390" cy="244475"/>
          </a:xfrm>
          <a:prstGeom prst="rect">
            <a:avLst/>
          </a:prstGeom>
          <a:noFill/>
        </p:spPr>
        <p:txBody>
          <a:bodyPr wrap="square" rtlCol="0">
            <a:noAutofit/>
          </a:bodyPr>
          <a:lstStyle/>
          <a:p>
            <a:r>
              <a:rPr lang="en-US" altLang="zh-CN" sz="1300"/>
              <a:t>password</a:t>
            </a:r>
          </a:p>
        </p:txBody>
      </p:sp>
      <p:sp>
        <p:nvSpPr>
          <p:cNvPr id="17" name="文本框 16"/>
          <p:cNvSpPr txBox="1"/>
          <p:nvPr/>
        </p:nvSpPr>
        <p:spPr>
          <a:xfrm>
            <a:off x="6948170" y="4011930"/>
            <a:ext cx="2040890" cy="274320"/>
          </a:xfrm>
          <a:prstGeom prst="rect">
            <a:avLst/>
          </a:prstGeom>
          <a:noFill/>
        </p:spPr>
        <p:txBody>
          <a:bodyPr wrap="square" rtlCol="0">
            <a:noAutofit/>
          </a:bodyPr>
          <a:lstStyle/>
          <a:p>
            <a:r>
              <a:rPr lang="en-US" altLang="zh-CN" sz="1300"/>
              <a:t>database name</a:t>
            </a:r>
          </a:p>
        </p:txBody>
      </p:sp>
      <p:sp>
        <p:nvSpPr>
          <p:cNvPr id="18" name="文本框 17"/>
          <p:cNvSpPr txBox="1"/>
          <p:nvPr/>
        </p:nvSpPr>
        <p:spPr>
          <a:xfrm>
            <a:off x="6948170" y="4267200"/>
            <a:ext cx="1638935" cy="427355"/>
          </a:xfrm>
          <a:prstGeom prst="rect">
            <a:avLst/>
          </a:prstGeom>
          <a:noFill/>
        </p:spPr>
        <p:txBody>
          <a:bodyPr wrap="square" rtlCol="0">
            <a:noAutofit/>
          </a:bodyPr>
          <a:lstStyle/>
          <a:p>
            <a:r>
              <a:rPr lang="en-US" altLang="zh-CN" sz="1300"/>
              <a:t>Allow multiple SQL statements at once</a:t>
            </a:r>
          </a:p>
        </p:txBody>
      </p:sp>
      <p:sp>
        <p:nvSpPr>
          <p:cNvPr id="19" name="左大括号 18"/>
          <p:cNvSpPr/>
          <p:nvPr/>
        </p:nvSpPr>
        <p:spPr>
          <a:xfrm>
            <a:off x="1904365" y="3147695"/>
            <a:ext cx="75565" cy="1584325"/>
          </a:xfrm>
          <a:prstGeom prst="lef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0" name="文本框 19"/>
          <p:cNvSpPr txBox="1"/>
          <p:nvPr/>
        </p:nvSpPr>
        <p:spPr>
          <a:xfrm>
            <a:off x="539750" y="3724275"/>
            <a:ext cx="3048000" cy="368300"/>
          </a:xfrm>
          <a:prstGeom prst="rect">
            <a:avLst/>
          </a:prstGeom>
          <a:noFill/>
        </p:spPr>
        <p:txBody>
          <a:bodyPr wrap="square" rtlCol="0">
            <a:spAutoFit/>
          </a:bodyPr>
          <a:lstStyle/>
          <a:p>
            <a:r>
              <a:rPr lang="en-US" altLang="zh-CN"/>
              <a:t>Connection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a:solidFill>
                  <a:schemeClr val="tx1">
                    <a:lumMod val="75000"/>
                    <a:lumOff val="25000"/>
                  </a:schemeClr>
                </a:solidFill>
              </a:rPr>
              <a:t>Test Connection</a:t>
            </a:r>
            <a:endParaRPr lang="ko-KR" altLang="en-US" dirty="0">
              <a:solidFill>
                <a:schemeClr val="tx1">
                  <a:lumMod val="75000"/>
                  <a:lumOff val="25000"/>
                </a:schemeClr>
              </a:solidFill>
            </a:endParaRPr>
          </a:p>
        </p:txBody>
      </p:sp>
      <p:pic>
        <p:nvPicPr>
          <p:cNvPr id="3" name="图片 2"/>
          <p:cNvPicPr>
            <a:picLocks noChangeAspect="1"/>
          </p:cNvPicPr>
          <p:nvPr/>
        </p:nvPicPr>
        <p:blipFill>
          <a:blip r:embed="rId2"/>
          <a:stretch>
            <a:fillRect/>
          </a:stretch>
        </p:blipFill>
        <p:spPr>
          <a:xfrm>
            <a:off x="1115616" y="1419622"/>
            <a:ext cx="6697052" cy="1483383"/>
          </a:xfrm>
          <a:prstGeom prst="rect">
            <a:avLst/>
          </a:prstGeom>
        </p:spPr>
      </p:pic>
      <p:sp>
        <p:nvSpPr>
          <p:cNvPr id="5" name="文本框 4"/>
          <p:cNvSpPr txBox="1"/>
          <p:nvPr/>
        </p:nvSpPr>
        <p:spPr>
          <a:xfrm>
            <a:off x="611505" y="3580130"/>
            <a:ext cx="8129905" cy="854710"/>
          </a:xfrm>
          <a:prstGeom prst="rect">
            <a:avLst/>
          </a:prstGeom>
          <a:noFill/>
        </p:spPr>
        <p:txBody>
          <a:bodyPr wrap="square" rtlCol="0">
            <a:noAutofit/>
          </a:bodyPr>
          <a:lstStyle/>
          <a:p>
            <a:r>
              <a:rPr lang="en-US" altLang="zh-CN" sz="2000"/>
              <a:t>If successful connection, there will be a log printed on the screen.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a:solidFill>
                  <a:schemeClr val="tx1">
                    <a:lumMod val="75000"/>
                    <a:lumOff val="25000"/>
                  </a:schemeClr>
                </a:solidFill>
              </a:rPr>
              <a:t>Execute SQL statements</a:t>
            </a:r>
            <a:endParaRPr lang="ko-KR" altLang="en-US" dirty="0">
              <a:solidFill>
                <a:schemeClr val="tx1">
                  <a:lumMod val="75000"/>
                  <a:lumOff val="25000"/>
                </a:schemeClr>
              </a:solidFill>
            </a:endParaRPr>
          </a:p>
        </p:txBody>
      </p:sp>
      <p:pic>
        <p:nvPicPr>
          <p:cNvPr id="7" name="图片 6"/>
          <p:cNvPicPr>
            <a:picLocks noChangeAspect="1"/>
          </p:cNvPicPr>
          <p:nvPr/>
        </p:nvPicPr>
        <p:blipFill>
          <a:blip r:embed="rId2"/>
          <a:stretch>
            <a:fillRect/>
          </a:stretch>
        </p:blipFill>
        <p:spPr>
          <a:xfrm>
            <a:off x="1979930" y="1203960"/>
            <a:ext cx="5983605" cy="3810635"/>
          </a:xfrm>
          <a:prstGeom prst="rect">
            <a:avLst/>
          </a:prstGeom>
        </p:spPr>
      </p:pic>
      <p:sp>
        <p:nvSpPr>
          <p:cNvPr id="8" name="文本框 7"/>
          <p:cNvSpPr txBox="1"/>
          <p:nvPr/>
        </p:nvSpPr>
        <p:spPr>
          <a:xfrm>
            <a:off x="1979930" y="699770"/>
            <a:ext cx="5127625" cy="504190"/>
          </a:xfrm>
          <a:prstGeom prst="rect">
            <a:avLst/>
          </a:prstGeom>
          <a:noFill/>
        </p:spPr>
        <p:txBody>
          <a:bodyPr wrap="square" rtlCol="0">
            <a:noAutofit/>
          </a:bodyPr>
          <a:lstStyle/>
          <a:p>
            <a:r>
              <a:rPr lang="en-US" altLang="zh-CN"/>
              <a:t>Take one SQL statement for example.</a:t>
            </a:r>
          </a:p>
        </p:txBody>
      </p:sp>
      <p:sp>
        <p:nvSpPr>
          <p:cNvPr id="49" name="左大括号 48"/>
          <p:cNvSpPr/>
          <p:nvPr/>
        </p:nvSpPr>
        <p:spPr>
          <a:xfrm>
            <a:off x="2120265" y="1851660"/>
            <a:ext cx="75565" cy="2088515"/>
          </a:xfrm>
          <a:prstGeom prst="lef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0" name="文本框 49"/>
          <p:cNvSpPr txBox="1"/>
          <p:nvPr/>
        </p:nvSpPr>
        <p:spPr>
          <a:xfrm>
            <a:off x="323215" y="2715895"/>
            <a:ext cx="3048000" cy="368300"/>
          </a:xfrm>
          <a:prstGeom prst="rect">
            <a:avLst/>
          </a:prstGeom>
          <a:noFill/>
        </p:spPr>
        <p:txBody>
          <a:bodyPr wrap="square" rtlCol="0">
            <a:spAutoFit/>
          </a:bodyPr>
          <a:lstStyle/>
          <a:p>
            <a:r>
              <a:rPr lang="en-US" altLang="zh-CN">
                <a:solidFill>
                  <a:srgbClr val="00B0F0"/>
                </a:solidFill>
              </a:rPr>
              <a:t>Predefined SQL</a:t>
            </a:r>
          </a:p>
        </p:txBody>
      </p:sp>
      <p:sp>
        <p:nvSpPr>
          <p:cNvPr id="51" name="左大括号 50"/>
          <p:cNvSpPr/>
          <p:nvPr/>
        </p:nvSpPr>
        <p:spPr>
          <a:xfrm>
            <a:off x="2339340" y="4084320"/>
            <a:ext cx="75565" cy="431800"/>
          </a:xfrm>
          <a:prstGeom prst="lef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2" name="文本框 51"/>
          <p:cNvSpPr txBox="1"/>
          <p:nvPr/>
        </p:nvSpPr>
        <p:spPr>
          <a:xfrm>
            <a:off x="323215" y="4070350"/>
            <a:ext cx="2858135" cy="382270"/>
          </a:xfrm>
          <a:prstGeom prst="rect">
            <a:avLst/>
          </a:prstGeom>
          <a:noFill/>
        </p:spPr>
        <p:txBody>
          <a:bodyPr wrap="square" rtlCol="0">
            <a:noAutofit/>
          </a:bodyPr>
          <a:lstStyle/>
          <a:p>
            <a:r>
              <a:rPr lang="en-US" altLang="zh-CN">
                <a:solidFill>
                  <a:srgbClr val="00B0F0"/>
                </a:solidFill>
              </a:rPr>
              <a:t>Something Wrong</a:t>
            </a:r>
          </a:p>
        </p:txBody>
      </p:sp>
      <p:cxnSp>
        <p:nvCxnSpPr>
          <p:cNvPr id="53" name="直接箭头连接符 52"/>
          <p:cNvCxnSpPr/>
          <p:nvPr/>
        </p:nvCxnSpPr>
        <p:spPr>
          <a:xfrm flipH="1">
            <a:off x="3707765" y="4660265"/>
            <a:ext cx="1368425" cy="0"/>
          </a:xfrm>
          <a:prstGeom prst="straightConnector1">
            <a:avLst/>
          </a:prstGeom>
          <a:ln>
            <a:solidFill>
              <a:srgbClr val="00B0F0"/>
            </a:solidFill>
            <a:tailEnd type="arrow"/>
          </a:ln>
        </p:spPr>
        <p:style>
          <a:lnRef idx="2">
            <a:schemeClr val="accent1"/>
          </a:lnRef>
          <a:fillRef idx="0">
            <a:srgbClr val="FFFFFF"/>
          </a:fillRef>
          <a:effectRef idx="0">
            <a:srgbClr val="FFFFFF"/>
          </a:effectRef>
          <a:fontRef idx="minor">
            <a:schemeClr val="tx1"/>
          </a:fontRef>
        </p:style>
      </p:cxnSp>
      <p:sp>
        <p:nvSpPr>
          <p:cNvPr id="54" name="文本框 53"/>
          <p:cNvSpPr txBox="1"/>
          <p:nvPr/>
        </p:nvSpPr>
        <p:spPr>
          <a:xfrm>
            <a:off x="5219700" y="4452620"/>
            <a:ext cx="3048000" cy="368300"/>
          </a:xfrm>
          <a:prstGeom prst="rect">
            <a:avLst/>
          </a:prstGeom>
          <a:noFill/>
        </p:spPr>
        <p:txBody>
          <a:bodyPr wrap="square" rtlCol="0">
            <a:spAutoFit/>
          </a:bodyPr>
          <a:lstStyle/>
          <a:p>
            <a:r>
              <a:rPr lang="en-US" altLang="zh-CN">
                <a:solidFill>
                  <a:srgbClr val="00B0F0"/>
                </a:solidFill>
              </a:rPr>
              <a:t>Return Query Result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a:solidFill>
                  <a:schemeClr val="tx1">
                    <a:lumMod val="75000"/>
                    <a:lumOff val="25000"/>
                  </a:schemeClr>
                </a:solidFill>
              </a:rPr>
              <a:t>Start Server and Listen</a:t>
            </a:r>
            <a:endParaRPr lang="ko-KR" altLang="en-US" dirty="0">
              <a:solidFill>
                <a:schemeClr val="tx1">
                  <a:lumMod val="75000"/>
                  <a:lumOff val="25000"/>
                </a:schemeClr>
              </a:solidFill>
            </a:endParaRPr>
          </a:p>
        </p:txBody>
      </p:sp>
      <p:pic>
        <p:nvPicPr>
          <p:cNvPr id="3" name="图片 2"/>
          <p:cNvPicPr>
            <a:picLocks noChangeAspect="1"/>
          </p:cNvPicPr>
          <p:nvPr/>
        </p:nvPicPr>
        <p:blipFill>
          <a:blip r:embed="rId2"/>
          <a:stretch>
            <a:fillRect/>
          </a:stretch>
        </p:blipFill>
        <p:spPr>
          <a:xfrm>
            <a:off x="827405" y="1203960"/>
            <a:ext cx="5273675" cy="1247775"/>
          </a:xfrm>
          <a:prstGeom prst="rect">
            <a:avLst/>
          </a:prstGeom>
        </p:spPr>
      </p:pic>
      <p:cxnSp>
        <p:nvCxnSpPr>
          <p:cNvPr id="5" name="直接箭头连接符 4"/>
          <p:cNvCxnSpPr>
            <a:stCxn id="6" idx="1"/>
          </p:cNvCxnSpPr>
          <p:nvPr/>
        </p:nvCxnSpPr>
        <p:spPr>
          <a:xfrm flipH="1" flipV="1">
            <a:off x="3491865" y="1683385"/>
            <a:ext cx="360045" cy="120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3851910" y="1522730"/>
            <a:ext cx="4036695" cy="345440"/>
          </a:xfrm>
          <a:prstGeom prst="rect">
            <a:avLst/>
          </a:prstGeom>
          <a:noFill/>
        </p:spPr>
        <p:txBody>
          <a:bodyPr wrap="square" rtlCol="0">
            <a:noAutofit/>
          </a:bodyPr>
          <a:lstStyle/>
          <a:p>
            <a:r>
              <a:rPr lang="zh-CN" altLang="en-US" sz="1300">
                <a:solidFill>
                  <a:srgbClr val="00B0F0"/>
                </a:solidFill>
              </a:rPr>
              <a:t>Start the server and listen on port</a:t>
            </a:r>
            <a:r>
              <a:rPr lang="en-US" altLang="zh-CN" sz="1300">
                <a:solidFill>
                  <a:srgbClr val="00B0F0"/>
                </a:solidFill>
              </a:rPr>
              <a:t> 3000</a:t>
            </a:r>
          </a:p>
        </p:txBody>
      </p:sp>
      <p:sp>
        <p:nvSpPr>
          <p:cNvPr id="7" name="文本框 6"/>
          <p:cNvSpPr txBox="1"/>
          <p:nvPr/>
        </p:nvSpPr>
        <p:spPr>
          <a:xfrm>
            <a:off x="4318000" y="2571750"/>
            <a:ext cx="4614545" cy="499745"/>
          </a:xfrm>
          <a:prstGeom prst="rect">
            <a:avLst/>
          </a:prstGeom>
          <a:noFill/>
        </p:spPr>
        <p:txBody>
          <a:bodyPr wrap="square" rtlCol="0">
            <a:noAutofit/>
          </a:bodyPr>
          <a:lstStyle/>
          <a:p>
            <a:r>
              <a:rPr lang="zh-CN" altLang="en-US" sz="1300">
                <a:solidFill>
                  <a:srgbClr val="00B0F0"/>
                </a:solidFill>
              </a:rPr>
              <a:t>Log a message when the server is successfully running</a:t>
            </a:r>
            <a:r>
              <a:rPr lang="en-US" altLang="zh-CN" sz="1300">
                <a:solidFill>
                  <a:srgbClr val="00B0F0"/>
                </a:solidFill>
              </a:rPr>
              <a:t>.</a:t>
            </a:r>
          </a:p>
        </p:txBody>
      </p:sp>
      <p:cxnSp>
        <p:nvCxnSpPr>
          <p:cNvPr id="8" name="直接箭头连接符 7"/>
          <p:cNvCxnSpPr/>
          <p:nvPr/>
        </p:nvCxnSpPr>
        <p:spPr>
          <a:xfrm flipH="1" flipV="1">
            <a:off x="4572000" y="2139950"/>
            <a:ext cx="287655" cy="431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13800" y="2067694"/>
            <a:ext cx="4930200" cy="1008112"/>
          </a:xfrm>
        </p:spPr>
        <p:txBody>
          <a:bodyPr/>
          <a:lstStyle/>
          <a:p>
            <a:r>
              <a:rPr lang="en-US" altLang="ko-KR" dirty="0"/>
              <a:t>Frontend Demonstration</a:t>
            </a:r>
            <a:endParaRPr lang="ko-KR" altLang="en-US" dirty="0"/>
          </a:p>
        </p:txBody>
      </p:sp>
      <p:sp>
        <p:nvSpPr>
          <p:cNvPr id="5" name="Rectangle 18">
            <a:extLst>
              <a:ext uri="{FF2B5EF4-FFF2-40B4-BE49-F238E27FC236}">
                <a16:creationId xmlns:a16="http://schemas.microsoft.com/office/drawing/2014/main" id="{87040ED8-4D00-39ED-6A8D-E947B99AA31E}"/>
              </a:ext>
            </a:extLst>
          </p:cNvPr>
          <p:cNvSpPr/>
          <p:nvPr/>
        </p:nvSpPr>
        <p:spPr>
          <a:xfrm>
            <a:off x="2123728" y="2374394"/>
            <a:ext cx="576064" cy="473576"/>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541857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Live Demonstration</a:t>
            </a:r>
            <a:endParaRPr lang="ko-KR" altLang="en-US" dirty="0">
              <a:solidFill>
                <a:schemeClr val="tx1">
                  <a:lumMod val="75000"/>
                  <a:lumOff val="25000"/>
                </a:schemeClr>
              </a:solidFill>
            </a:endParaRPr>
          </a:p>
        </p:txBody>
      </p:sp>
      <p:pic>
        <p:nvPicPr>
          <p:cNvPr id="3" name="3170proj_pre">
            <a:hlinkClick r:id="" action="ppaction://media"/>
            <a:extLst>
              <a:ext uri="{FF2B5EF4-FFF2-40B4-BE49-F238E27FC236}">
                <a16:creationId xmlns:a16="http://schemas.microsoft.com/office/drawing/2014/main" id="{EB06522E-2574-1B36-23F7-B8F789ECFD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7564" y="605031"/>
            <a:ext cx="7848872" cy="4414991"/>
          </a:xfrm>
          <a:prstGeom prst="rect">
            <a:avLst/>
          </a:prstGeom>
        </p:spPr>
      </p:pic>
    </p:spTree>
    <p:extLst>
      <p:ext uri="{BB962C8B-B14F-4D97-AF65-F5344CB8AC3E}">
        <p14:creationId xmlns:p14="http://schemas.microsoft.com/office/powerpoint/2010/main" val="403909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13800" y="2230378"/>
            <a:ext cx="4318640" cy="473576"/>
          </a:xfrm>
        </p:spPr>
        <p:txBody>
          <a:bodyPr/>
          <a:lstStyle/>
          <a:p>
            <a:pPr algn="ctr"/>
            <a:r>
              <a:rPr lang="en-US" altLang="zh-CN" b="1" i="0" dirty="0">
                <a:solidFill>
                  <a:srgbClr val="1F2328"/>
                </a:solidFill>
                <a:effectLst/>
                <a:highlight>
                  <a:srgbClr val="FFFFFF"/>
                </a:highlight>
                <a:latin typeface="-apple-system"/>
              </a:rPr>
              <a:t>GPT-powered Smart Database</a:t>
            </a:r>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17222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a:solidFill>
                  <a:schemeClr val="tx1">
                    <a:lumMod val="75000"/>
                    <a:lumOff val="25000"/>
                  </a:schemeClr>
                </a:solidFill>
              </a:rPr>
              <a:t>Features</a:t>
            </a:r>
            <a:endParaRPr lang="ko-KR" altLang="en-US" dirty="0">
              <a:solidFill>
                <a:schemeClr val="tx1">
                  <a:lumMod val="75000"/>
                  <a:lumOff val="25000"/>
                </a:schemeClr>
              </a:solidFill>
            </a:endParaRPr>
          </a:p>
        </p:txBody>
      </p:sp>
      <p:grpSp>
        <p:nvGrpSpPr>
          <p:cNvPr id="6" name="Group 5"/>
          <p:cNvGrpSpPr/>
          <p:nvPr/>
        </p:nvGrpSpPr>
        <p:grpSpPr>
          <a:xfrm>
            <a:off x="755576" y="936569"/>
            <a:ext cx="864096" cy="1188088"/>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1691680" y="987574"/>
            <a:ext cx="2664296" cy="1424632"/>
            <a:chOff x="496119" y="2469560"/>
            <a:chExt cx="1752190" cy="1424632"/>
          </a:xfrm>
          <a:noFill/>
        </p:grpSpPr>
        <p:sp>
          <p:nvSpPr>
            <p:cNvPr id="9" name="TextBox 8"/>
            <p:cNvSpPr txBox="1"/>
            <p:nvPr/>
          </p:nvSpPr>
          <p:spPr>
            <a:xfrm>
              <a:off x="496119" y="2724641"/>
              <a:ext cx="1752190" cy="1169551"/>
            </a:xfrm>
            <a:prstGeom prst="rect">
              <a:avLst/>
            </a:prstGeom>
            <a:grpFill/>
          </p:spPr>
          <p:txBody>
            <a:bodyPr wrap="square" rtlCol="0">
              <a:spAutoFit/>
            </a:bodyPr>
            <a:lstStyle/>
            <a:p>
              <a:r>
                <a:rPr lang="en-US" altLang="ko-KR" sz="1000" b="1" dirty="0">
                  <a:solidFill>
                    <a:schemeClr val="tx1">
                      <a:lumMod val="75000"/>
                      <a:lumOff val="25000"/>
                    </a:schemeClr>
                  </a:solidFill>
                  <a:cs typeface="Arial" pitchFamily="34" charset="0"/>
                </a:rPr>
                <a:t>Local and Remote Data Accessibility</a:t>
              </a:r>
              <a:r>
                <a:rPr lang="en-US" altLang="ko-KR" sz="1000" dirty="0">
                  <a:solidFill>
                    <a:schemeClr val="tx1">
                      <a:lumMod val="75000"/>
                      <a:lumOff val="25000"/>
                    </a:schemeClr>
                  </a:solidFill>
                  <a:cs typeface="Arial" pitchFamily="34" charset="0"/>
                </a:rPr>
                <a:t>: Connects seamlessly to MySQL database servers and directly reads data files, including those not yet updated to the database. This enables comprehensive access to diverse data sources for efficient querying.</a:t>
              </a:r>
            </a:p>
          </p:txBody>
        </p:sp>
        <p:sp>
          <p:nvSpPr>
            <p:cNvPr id="10" name="TextBox 9"/>
            <p:cNvSpPr txBox="1"/>
            <p:nvPr/>
          </p:nvSpPr>
          <p:spPr>
            <a:xfrm>
              <a:off x="496119" y="2469560"/>
              <a:ext cx="1752190" cy="307777"/>
            </a:xfrm>
            <a:prstGeom prst="rect">
              <a:avLst/>
            </a:prstGeom>
            <a:noFill/>
          </p:spPr>
          <p:txBody>
            <a:bodyPr wrap="square" rtlCol="0">
              <a:spAutoFit/>
            </a:bodyPr>
            <a:lstStyle/>
            <a:p>
              <a:r>
                <a:rPr lang="en-US" altLang="ko-KR" sz="1400" b="1" dirty="0">
                  <a:solidFill>
                    <a:schemeClr val="accent2"/>
                  </a:solidFill>
                  <a:cs typeface="Arial" pitchFamily="34" charset="0"/>
                </a:rPr>
                <a:t>Seamless Data Integration</a:t>
              </a:r>
              <a:endParaRPr lang="ko-KR" altLang="en-US" sz="1400" b="1" dirty="0">
                <a:solidFill>
                  <a:schemeClr val="accent2"/>
                </a:solidFill>
                <a:cs typeface="Arial" pitchFamily="34" charset="0"/>
              </a:endParaRPr>
            </a:p>
          </p:txBody>
        </p:sp>
      </p:grpSp>
      <p:sp>
        <p:nvSpPr>
          <p:cNvPr id="11" name="TextBox 10"/>
          <p:cNvSpPr txBox="1"/>
          <p:nvPr/>
        </p:nvSpPr>
        <p:spPr>
          <a:xfrm>
            <a:off x="833064" y="979317"/>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nvGrpSpPr>
          <p:cNvPr id="12" name="Group 11"/>
          <p:cNvGrpSpPr/>
          <p:nvPr/>
        </p:nvGrpSpPr>
        <p:grpSpPr>
          <a:xfrm>
            <a:off x="4724935" y="936536"/>
            <a:ext cx="864096" cy="1188088"/>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15" name="Group 14"/>
          <p:cNvGrpSpPr/>
          <p:nvPr/>
        </p:nvGrpSpPr>
        <p:grpSpPr>
          <a:xfrm>
            <a:off x="5661037" y="987541"/>
            <a:ext cx="3159433" cy="1455410"/>
            <a:chOff x="496118" y="2469560"/>
            <a:chExt cx="2077820" cy="1455410"/>
          </a:xfrm>
          <a:noFill/>
        </p:grpSpPr>
        <p:sp>
          <p:nvSpPr>
            <p:cNvPr id="16" name="TextBox 15"/>
            <p:cNvSpPr txBox="1"/>
            <p:nvPr/>
          </p:nvSpPr>
          <p:spPr>
            <a:xfrm>
              <a:off x="496119" y="2724641"/>
              <a:ext cx="1752190" cy="1200329"/>
            </a:xfrm>
            <a:prstGeom prst="rect">
              <a:avLst/>
            </a:prstGeom>
            <a:grpFill/>
          </p:spPr>
          <p:txBody>
            <a:bodyPr wrap="square" rtlCol="0">
              <a:spAutoFit/>
            </a:bodyPr>
            <a:lstStyle/>
            <a:p>
              <a:r>
                <a:rPr lang="en-US" altLang="ko-KR" sz="900" b="1" dirty="0">
                  <a:solidFill>
                    <a:schemeClr val="tx1">
                      <a:lumMod val="75000"/>
                      <a:lumOff val="25000"/>
                    </a:schemeClr>
                  </a:solidFill>
                  <a:cs typeface="Arial" pitchFamily="34" charset="0"/>
                </a:rPr>
                <a:t>Efficient Embedding and Query Generation</a:t>
              </a:r>
              <a:r>
                <a:rPr lang="en-US" altLang="ko-KR" sz="900" dirty="0">
                  <a:solidFill>
                    <a:schemeClr val="tx1">
                      <a:lumMod val="75000"/>
                      <a:lumOff val="25000"/>
                    </a:schemeClr>
                  </a:solidFill>
                  <a:cs typeface="Arial" pitchFamily="34" charset="0"/>
                </a:rPr>
                <a:t>: Utilizes RAG and Vector Store skills to generate embeddings for data and convert natural language queries into SQL prompts swiftly. </a:t>
              </a:r>
              <a:r>
                <a:rPr lang="en-US" altLang="ko-KR" sz="900" b="1" dirty="0">
                  <a:solidFill>
                    <a:schemeClr val="tx1">
                      <a:lumMod val="75000"/>
                      <a:lumOff val="25000"/>
                    </a:schemeClr>
                  </a:solidFill>
                  <a:cs typeface="Arial" pitchFamily="34" charset="0"/>
                </a:rPr>
                <a:t>Instant API Response</a:t>
              </a:r>
              <a:r>
                <a:rPr lang="en-US" altLang="ko-KR" sz="900" dirty="0">
                  <a:solidFill>
                    <a:schemeClr val="tx1">
                      <a:lumMod val="75000"/>
                      <a:lumOff val="25000"/>
                    </a:schemeClr>
                  </a:solidFill>
                  <a:cs typeface="Arial" pitchFamily="34" charset="0"/>
                </a:rPr>
                <a:t>: GPT API provides real-time responses, ensuring a smooth and natural Q&amp;A experience for users. This real-time interaction enhances usability and productivity.</a:t>
              </a:r>
            </a:p>
          </p:txBody>
        </p:sp>
        <p:sp>
          <p:nvSpPr>
            <p:cNvPr id="17" name="TextBox 16"/>
            <p:cNvSpPr txBox="1"/>
            <p:nvPr/>
          </p:nvSpPr>
          <p:spPr>
            <a:xfrm>
              <a:off x="496118" y="2469560"/>
              <a:ext cx="2077820" cy="307777"/>
            </a:xfrm>
            <a:prstGeom prst="rect">
              <a:avLst/>
            </a:prstGeom>
            <a:noFill/>
          </p:spPr>
          <p:txBody>
            <a:bodyPr wrap="square" rtlCol="0">
              <a:spAutoFit/>
            </a:bodyPr>
            <a:lstStyle/>
            <a:p>
              <a:r>
                <a:rPr lang="en-US" altLang="ko-KR" sz="1400" b="1" dirty="0">
                  <a:solidFill>
                    <a:schemeClr val="accent3"/>
                  </a:solidFill>
                  <a:cs typeface="Arial" pitchFamily="34" charset="0"/>
                </a:rPr>
                <a:t>Real-Time Interactive Responses</a:t>
              </a:r>
              <a:endParaRPr lang="ko-KR" altLang="en-US" sz="1400" b="1" dirty="0">
                <a:solidFill>
                  <a:schemeClr val="accent3"/>
                </a:solidFill>
                <a:cs typeface="Arial" pitchFamily="34" charset="0"/>
              </a:endParaRPr>
            </a:p>
          </p:txBody>
        </p:sp>
      </p:grpSp>
      <p:sp>
        <p:nvSpPr>
          <p:cNvPr id="18" name="TextBox 17"/>
          <p:cNvSpPr txBox="1"/>
          <p:nvPr/>
        </p:nvSpPr>
        <p:spPr>
          <a:xfrm>
            <a:off x="4802423" y="979284"/>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nvGrpSpPr>
          <p:cNvPr id="19" name="Group 18"/>
          <p:cNvGrpSpPr/>
          <p:nvPr/>
        </p:nvGrpSpPr>
        <p:grpSpPr>
          <a:xfrm>
            <a:off x="755576" y="2628746"/>
            <a:ext cx="864096" cy="1188088"/>
            <a:chOff x="2391994" y="1635646"/>
            <a:chExt cx="805454" cy="1584088"/>
          </a:xfrm>
          <a:solidFill>
            <a:srgbClr val="F8B2A3"/>
          </a:solidFill>
        </p:grpSpPr>
        <p:sp>
          <p:nvSpPr>
            <p:cNvPr id="20" name="Rectangle 19"/>
            <p:cNvSpPr/>
            <p:nvPr/>
          </p:nvSpPr>
          <p:spPr>
            <a:xfrm>
              <a:off x="2391994" y="1635646"/>
              <a:ext cx="80545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Isosceles Triangle 20"/>
            <p:cNvSpPr/>
            <p:nvPr/>
          </p:nvSpPr>
          <p:spPr>
            <a:xfrm rot="10800000">
              <a:off x="2391994" y="2427734"/>
              <a:ext cx="805454" cy="792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2" name="Group 21"/>
          <p:cNvGrpSpPr/>
          <p:nvPr/>
        </p:nvGrpSpPr>
        <p:grpSpPr>
          <a:xfrm>
            <a:off x="1691680" y="2679751"/>
            <a:ext cx="2664296" cy="1870908"/>
            <a:chOff x="496119" y="2469560"/>
            <a:chExt cx="1752190" cy="1870908"/>
          </a:xfrm>
          <a:noFill/>
        </p:grpSpPr>
        <p:sp>
          <p:nvSpPr>
            <p:cNvPr id="23" name="TextBox 22"/>
            <p:cNvSpPr txBox="1"/>
            <p:nvPr/>
          </p:nvSpPr>
          <p:spPr>
            <a:xfrm>
              <a:off x="496119" y="2724641"/>
              <a:ext cx="1752190" cy="1615827"/>
            </a:xfrm>
            <a:prstGeom prst="rect">
              <a:avLst/>
            </a:prstGeom>
            <a:grpFill/>
          </p:spPr>
          <p:txBody>
            <a:bodyPr wrap="square" rtlCol="0">
              <a:spAutoFit/>
            </a:bodyPr>
            <a:lstStyle/>
            <a:p>
              <a:r>
                <a:rPr lang="en-US" altLang="ko-KR" sz="900" b="1" dirty="0">
                  <a:solidFill>
                    <a:schemeClr val="tx1">
                      <a:lumMod val="75000"/>
                      <a:lumOff val="25000"/>
                    </a:schemeClr>
                  </a:solidFill>
                  <a:cs typeface="Arial" pitchFamily="34" charset="0"/>
                </a:rPr>
                <a:t>Elimination of Technical Barriers</a:t>
              </a:r>
              <a:r>
                <a:rPr lang="en-US" altLang="ko-KR" sz="900" dirty="0">
                  <a:solidFill>
                    <a:schemeClr val="tx1">
                      <a:lumMod val="75000"/>
                      <a:lumOff val="25000"/>
                    </a:schemeClr>
                  </a:solidFill>
                  <a:cs typeface="Arial" pitchFamily="34" charset="0"/>
                </a:rPr>
                <a:t>: Eliminates the need for users to possess SQL or database expertise. With intuitive natural language processing capabilities, users can effortlessly retrieve data without intricate technical knowledge. </a:t>
              </a:r>
            </a:p>
            <a:p>
              <a:r>
                <a:rPr lang="en-US" altLang="ko-KR" sz="900" b="1" dirty="0">
                  <a:solidFill>
                    <a:schemeClr val="tx1">
                      <a:lumMod val="75000"/>
                      <a:lumOff val="25000"/>
                    </a:schemeClr>
                  </a:solidFill>
                  <a:cs typeface="Arial" pitchFamily="34" charset="0"/>
                </a:rPr>
                <a:t>Streamlined Experience</a:t>
              </a:r>
              <a:r>
                <a:rPr lang="en-US" altLang="ko-KR" sz="900" dirty="0">
                  <a:solidFill>
                    <a:schemeClr val="tx1">
                      <a:lumMod val="75000"/>
                      <a:lumOff val="25000"/>
                    </a:schemeClr>
                  </a:solidFill>
                  <a:cs typeface="Arial" pitchFamily="34" charset="0"/>
                </a:rPr>
                <a:t>: Facilitates fast, smooth, and straightforward database interactions, reducing the learning curve and empowering users to efficiently navigate and extract insights from data.</a:t>
              </a:r>
            </a:p>
          </p:txBody>
        </p:sp>
        <p:sp>
          <p:nvSpPr>
            <p:cNvPr id="24" name="TextBox 23"/>
            <p:cNvSpPr txBox="1"/>
            <p:nvPr/>
          </p:nvSpPr>
          <p:spPr>
            <a:xfrm>
              <a:off x="496119" y="2469560"/>
              <a:ext cx="1752190" cy="307777"/>
            </a:xfrm>
            <a:prstGeom prst="rect">
              <a:avLst/>
            </a:prstGeom>
            <a:noFill/>
          </p:spPr>
          <p:txBody>
            <a:bodyPr wrap="square" rtlCol="0">
              <a:spAutoFit/>
            </a:bodyPr>
            <a:lstStyle/>
            <a:p>
              <a:r>
                <a:rPr lang="en-US" altLang="ko-KR" sz="1400" b="1" dirty="0">
                  <a:solidFill>
                    <a:schemeClr val="accent1"/>
                  </a:solidFill>
                  <a:cs typeface="Arial" pitchFamily="34" charset="0"/>
                </a:rPr>
                <a:t>User-Friendly Interface</a:t>
              </a:r>
              <a:endParaRPr lang="ko-KR" altLang="en-US" sz="1400" b="1" dirty="0">
                <a:solidFill>
                  <a:schemeClr val="accent1"/>
                </a:solidFill>
                <a:cs typeface="Arial" pitchFamily="34" charset="0"/>
              </a:endParaRPr>
            </a:p>
          </p:txBody>
        </p:sp>
      </p:grpSp>
      <p:sp>
        <p:nvSpPr>
          <p:cNvPr id="25" name="TextBox 24"/>
          <p:cNvSpPr txBox="1"/>
          <p:nvPr/>
        </p:nvSpPr>
        <p:spPr>
          <a:xfrm>
            <a:off x="833064" y="2671494"/>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nvGrpSpPr>
          <p:cNvPr id="26" name="Group 25"/>
          <p:cNvGrpSpPr/>
          <p:nvPr/>
        </p:nvGrpSpPr>
        <p:grpSpPr>
          <a:xfrm>
            <a:off x="4724935" y="2628713"/>
            <a:ext cx="864096" cy="1188088"/>
            <a:chOff x="2391994" y="1635646"/>
            <a:chExt cx="805454" cy="1584088"/>
          </a:xfrm>
          <a:solidFill>
            <a:srgbClr val="A4B4EA"/>
          </a:solidFill>
        </p:grpSpPr>
        <p:sp>
          <p:nvSpPr>
            <p:cNvPr id="27" name="Rectangle 26"/>
            <p:cNvSpPr/>
            <p:nvPr/>
          </p:nvSpPr>
          <p:spPr>
            <a:xfrm>
              <a:off x="2391994" y="1635646"/>
              <a:ext cx="805454" cy="7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Isosceles Triangle 27"/>
            <p:cNvSpPr/>
            <p:nvPr/>
          </p:nvSpPr>
          <p:spPr>
            <a:xfrm rot="10800000">
              <a:off x="2391994" y="2427734"/>
              <a:ext cx="805454" cy="792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9" name="Group 28"/>
          <p:cNvGrpSpPr/>
          <p:nvPr/>
        </p:nvGrpSpPr>
        <p:grpSpPr>
          <a:xfrm>
            <a:off x="5661038" y="2679718"/>
            <a:ext cx="3033255" cy="1824741"/>
            <a:chOff x="496118" y="2469560"/>
            <a:chExt cx="1994838" cy="1824741"/>
          </a:xfrm>
          <a:noFill/>
        </p:grpSpPr>
        <p:sp>
          <p:nvSpPr>
            <p:cNvPr id="30" name="TextBox 29"/>
            <p:cNvSpPr txBox="1"/>
            <p:nvPr/>
          </p:nvSpPr>
          <p:spPr>
            <a:xfrm>
              <a:off x="496119" y="2724641"/>
              <a:ext cx="1752190" cy="1569660"/>
            </a:xfrm>
            <a:prstGeom prst="rect">
              <a:avLst/>
            </a:prstGeom>
            <a:grpFill/>
          </p:spPr>
          <p:txBody>
            <a:bodyPr wrap="square" rtlCol="0">
              <a:spAutoFit/>
            </a:bodyPr>
            <a:lstStyle/>
            <a:p>
              <a:r>
                <a:rPr lang="en-US" altLang="ko-KR" sz="800" b="1" dirty="0">
                  <a:solidFill>
                    <a:schemeClr val="tx1">
                      <a:lumMod val="75000"/>
                      <a:lumOff val="25000"/>
                    </a:schemeClr>
                  </a:solidFill>
                  <a:cs typeface="Arial" pitchFamily="34" charset="0"/>
                </a:rPr>
                <a:t>Data Integrity Protection</a:t>
              </a:r>
              <a:r>
                <a:rPr lang="en-US" altLang="ko-KR" sz="800" dirty="0">
                  <a:solidFill>
                    <a:schemeClr val="tx1">
                      <a:lumMod val="75000"/>
                      <a:lumOff val="25000"/>
                    </a:schemeClr>
                  </a:solidFill>
                  <a:cs typeface="Arial" pitchFamily="34" charset="0"/>
                </a:rPr>
                <a:t>: Safeguards databases and data files from inadvertent modifications by restricting user permissions. Users are limited to searching for data, ensuring the integrity and consistency of the underlying data sources. </a:t>
              </a:r>
            </a:p>
            <a:p>
              <a:r>
                <a:rPr lang="en-US" altLang="ko-KR" sz="800" b="1" dirty="0">
                  <a:solidFill>
                    <a:schemeClr val="tx1">
                      <a:lumMod val="75000"/>
                      <a:lumOff val="25000"/>
                    </a:schemeClr>
                  </a:solidFill>
                  <a:cs typeface="Arial" pitchFamily="34" charset="0"/>
                </a:rPr>
                <a:t>Robustness</a:t>
              </a:r>
              <a:r>
                <a:rPr lang="en-US" altLang="ko-KR" sz="800" dirty="0">
                  <a:solidFill>
                    <a:schemeClr val="tx1">
                      <a:lumMod val="75000"/>
                      <a:lumOff val="25000"/>
                    </a:schemeClr>
                  </a:solidFill>
                  <a:cs typeface="Arial" pitchFamily="34" charset="0"/>
                </a:rPr>
                <a:t>: Ensures robust performance and stability, enhancing confidence in the system's reliability and security. This emphasis on safety and resilience reinforces trust in the platform for critical data operations. can simply impress your audience and add a unique zing and appeal to your Presentations. Easy to change colors, photos and Text. </a:t>
              </a:r>
            </a:p>
          </p:txBody>
        </p:sp>
        <p:sp>
          <p:nvSpPr>
            <p:cNvPr id="31" name="TextBox 30"/>
            <p:cNvSpPr txBox="1"/>
            <p:nvPr/>
          </p:nvSpPr>
          <p:spPr>
            <a:xfrm>
              <a:off x="496118" y="2469560"/>
              <a:ext cx="1994838" cy="307777"/>
            </a:xfrm>
            <a:prstGeom prst="rect">
              <a:avLst/>
            </a:prstGeom>
            <a:noFill/>
          </p:spPr>
          <p:txBody>
            <a:bodyPr wrap="square" rtlCol="0">
              <a:spAutoFit/>
            </a:bodyPr>
            <a:lstStyle/>
            <a:p>
              <a:r>
                <a:rPr lang="en-US" altLang="ko-KR" sz="1400" b="1" dirty="0">
                  <a:solidFill>
                    <a:schemeClr val="accent4"/>
                  </a:solidFill>
                  <a:cs typeface="Arial" pitchFamily="34" charset="0"/>
                </a:rPr>
                <a:t>Enhanced Security and Reliability</a:t>
              </a:r>
              <a:endParaRPr lang="ko-KR" altLang="en-US" sz="1400" b="1" dirty="0">
                <a:solidFill>
                  <a:schemeClr val="accent4"/>
                </a:solidFill>
                <a:cs typeface="Arial" pitchFamily="34" charset="0"/>
              </a:endParaRPr>
            </a:p>
          </p:txBody>
        </p:sp>
      </p:grpSp>
      <p:sp>
        <p:nvSpPr>
          <p:cNvPr id="32" name="TextBox 31"/>
          <p:cNvSpPr txBox="1"/>
          <p:nvPr/>
        </p:nvSpPr>
        <p:spPr>
          <a:xfrm>
            <a:off x="4802423" y="2671461"/>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spTree>
    <p:extLst>
      <p:ext uri="{BB962C8B-B14F-4D97-AF65-F5344CB8AC3E}">
        <p14:creationId xmlns:p14="http://schemas.microsoft.com/office/powerpoint/2010/main" val="3239406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4437" y="140888"/>
            <a:ext cx="9144000" cy="576064"/>
          </a:xfrm>
        </p:spPr>
        <p:txBody>
          <a:bodyPr/>
          <a:lstStyle/>
          <a:p>
            <a:pPr algn="l"/>
            <a:r>
              <a:rPr lang="en-US" altLang="ko-KR" dirty="0"/>
              <a:t>Process</a:t>
            </a:r>
            <a:endParaRPr lang="ko-KR" altLang="en-US" dirty="0"/>
          </a:p>
        </p:txBody>
      </p:sp>
      <p:pic>
        <p:nvPicPr>
          <p:cNvPr id="33" name="图片 32" descr="图示&#10;&#10;描述已自动生成">
            <a:extLst>
              <a:ext uri="{FF2B5EF4-FFF2-40B4-BE49-F238E27FC236}">
                <a16:creationId xmlns:a16="http://schemas.microsoft.com/office/drawing/2014/main" id="{B05B8B1B-464F-3352-E360-9C7BD996C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123478"/>
            <a:ext cx="3738553" cy="4968552"/>
          </a:xfrm>
          <a:prstGeom prst="rect">
            <a:avLst/>
          </a:prstGeom>
        </p:spPr>
      </p:pic>
      <p:sp>
        <p:nvSpPr>
          <p:cNvPr id="6" name="文本框 5">
            <a:extLst>
              <a:ext uri="{FF2B5EF4-FFF2-40B4-BE49-F238E27FC236}">
                <a16:creationId xmlns:a16="http://schemas.microsoft.com/office/drawing/2014/main" id="{8A2D3D31-D83D-743B-9CF5-25A3A6E90414}"/>
              </a:ext>
            </a:extLst>
          </p:cNvPr>
          <p:cNvSpPr txBox="1"/>
          <p:nvPr/>
        </p:nvSpPr>
        <p:spPr>
          <a:xfrm>
            <a:off x="771967" y="1478672"/>
            <a:ext cx="2946465" cy="2551148"/>
          </a:xfrm>
          <a:prstGeom prst="rect">
            <a:avLst/>
          </a:prstGeom>
          <a:noFill/>
        </p:spPr>
        <p:txBody>
          <a:bodyPr wrap="square" rtlCol="0">
            <a:spAutoFit/>
          </a:bodyPr>
          <a:lstStyle/>
          <a:p>
            <a:pPr>
              <a:lnSpc>
                <a:spcPct val="150000"/>
              </a:lnSpc>
            </a:pPr>
            <a:r>
              <a:rPr lang="en-US" altLang="zh-CN" sz="1200" dirty="0"/>
              <a:t>Our smart database processes natural language queries by determining the source—SQL database or text files. For databases, it retrieves data directly; for text files, it uses RAG (Retrieval Augmented Generation) and Vector Store for embeddings. Generated prompts lead to a Language Model, which delivers real-time, accurate responses to the user.</a:t>
            </a:r>
            <a:endParaRPr lang="zh-CN" altLang="en-US" sz="1200" dirty="0"/>
          </a:p>
        </p:txBody>
      </p:sp>
    </p:spTree>
    <p:extLst>
      <p:ext uri="{BB962C8B-B14F-4D97-AF65-F5344CB8AC3E}">
        <p14:creationId xmlns:p14="http://schemas.microsoft.com/office/powerpoint/2010/main" val="50339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Database Design</a:t>
            </a:r>
            <a:endParaRPr lang="ko-KR" altLang="en-US" dirty="0"/>
          </a:p>
        </p:txBody>
      </p:sp>
      <p:sp>
        <p:nvSpPr>
          <p:cNvPr id="3" name="Text Placeholder 2"/>
          <p:cNvSpPr>
            <a:spLocks noGrp="1"/>
          </p:cNvSpPr>
          <p:nvPr>
            <p:ph type="body" sz="quarter" idx="11"/>
          </p:nvPr>
        </p:nvSpPr>
        <p:spPr/>
        <p:txBody>
          <a:bodyPr/>
          <a:lstStyle/>
          <a:p>
            <a:pPr lvl="0"/>
            <a:r>
              <a:rPr lang="en-US" altLang="zh-CN" dirty="0"/>
              <a:t>The ER Diagram, Relation Schemas, and Dependencies</a:t>
            </a:r>
            <a:endParaRPr lang="en-US" altLang="ko-KR" dirty="0"/>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形用户界面, 应用程序&#10;&#10;描述已自动生成">
            <a:extLst>
              <a:ext uri="{FF2B5EF4-FFF2-40B4-BE49-F238E27FC236}">
                <a16:creationId xmlns:a16="http://schemas.microsoft.com/office/drawing/2014/main" id="{883BC548-F5A4-018C-7214-B3FF23C2E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339502"/>
            <a:ext cx="3992705" cy="4295532"/>
          </a:xfrm>
          <a:prstGeom prst="rect">
            <a:avLst/>
          </a:prstGeom>
        </p:spPr>
      </p:pic>
      <p:sp>
        <p:nvSpPr>
          <p:cNvPr id="25" name="文本框 24">
            <a:extLst>
              <a:ext uri="{FF2B5EF4-FFF2-40B4-BE49-F238E27FC236}">
                <a16:creationId xmlns:a16="http://schemas.microsoft.com/office/drawing/2014/main" id="{CD5465EB-5728-4A38-011A-63992D9B8B88}"/>
              </a:ext>
            </a:extLst>
          </p:cNvPr>
          <p:cNvSpPr txBox="1"/>
          <p:nvPr/>
        </p:nvSpPr>
        <p:spPr>
          <a:xfrm>
            <a:off x="6804248" y="1892"/>
            <a:ext cx="4572000" cy="584775"/>
          </a:xfrm>
          <a:prstGeom prst="rect">
            <a:avLst/>
          </a:prstGeom>
          <a:noFill/>
        </p:spPr>
        <p:txBody>
          <a:bodyPr wrap="square">
            <a:spAutoFit/>
          </a:bodyPr>
          <a:lstStyle/>
          <a:p>
            <a:r>
              <a:rPr lang="en-US" altLang="zh-CN" sz="3200" b="1"/>
              <a:t>DEMO</a:t>
            </a:r>
            <a:endParaRPr lang="zh-CN" altLang="en-US" sz="3200" b="1" dirty="0"/>
          </a:p>
        </p:txBody>
      </p:sp>
      <p:sp>
        <p:nvSpPr>
          <p:cNvPr id="26" name="文本框 25">
            <a:extLst>
              <a:ext uri="{FF2B5EF4-FFF2-40B4-BE49-F238E27FC236}">
                <a16:creationId xmlns:a16="http://schemas.microsoft.com/office/drawing/2014/main" id="{FB0E0F83-662F-64B5-9C46-4390E64792E0}"/>
              </a:ext>
            </a:extLst>
          </p:cNvPr>
          <p:cNvSpPr txBox="1"/>
          <p:nvPr/>
        </p:nvSpPr>
        <p:spPr>
          <a:xfrm>
            <a:off x="5004048" y="1131590"/>
            <a:ext cx="3384376" cy="2637710"/>
          </a:xfrm>
          <a:prstGeom prst="rect">
            <a:avLst/>
          </a:prstGeom>
          <a:noFill/>
        </p:spPr>
        <p:txBody>
          <a:bodyPr wrap="square" rtlCol="0">
            <a:spAutoFit/>
          </a:bodyPr>
          <a:lstStyle/>
          <a:p>
            <a:pPr>
              <a:lnSpc>
                <a:spcPct val="150000"/>
              </a:lnSpc>
            </a:pPr>
            <a:r>
              <a:rPr lang="en-US" altLang="zh-CN" sz="1400" dirty="0"/>
              <a:t>The demo showcases our smart database’s capability to efficiently handle queries within a supermarket management system, ranging from identifying top customers by account balance, to describing products, listing variants and pricing, and reporting detailed weekly sales and revenues for the year 2023.</a:t>
            </a:r>
            <a:endParaRPr lang="zh-CN" altLang="en-US" sz="1400" dirty="0"/>
          </a:p>
        </p:txBody>
      </p:sp>
    </p:spTree>
    <p:extLst>
      <p:ext uri="{BB962C8B-B14F-4D97-AF65-F5344CB8AC3E}">
        <p14:creationId xmlns:p14="http://schemas.microsoft.com/office/powerpoint/2010/main" val="1104891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CD5465EB-5728-4A38-011A-63992D9B8B88}"/>
              </a:ext>
            </a:extLst>
          </p:cNvPr>
          <p:cNvSpPr txBox="1"/>
          <p:nvPr/>
        </p:nvSpPr>
        <p:spPr>
          <a:xfrm>
            <a:off x="6804248" y="1892"/>
            <a:ext cx="4572000" cy="584775"/>
          </a:xfrm>
          <a:prstGeom prst="rect">
            <a:avLst/>
          </a:prstGeom>
          <a:noFill/>
        </p:spPr>
        <p:txBody>
          <a:bodyPr wrap="square">
            <a:spAutoFit/>
          </a:bodyPr>
          <a:lstStyle/>
          <a:p>
            <a:r>
              <a:rPr lang="en-US" altLang="zh-CN" sz="3200" b="1" dirty="0"/>
              <a:t>DEMO</a:t>
            </a:r>
            <a:endParaRPr lang="zh-CN" altLang="en-US" sz="3200" b="1" dirty="0"/>
          </a:p>
        </p:txBody>
      </p:sp>
      <p:pic>
        <p:nvPicPr>
          <p:cNvPr id="3" name="demo_llamaSQL">
            <a:hlinkClick r:id="" action="ppaction://media"/>
            <a:extLst>
              <a:ext uri="{FF2B5EF4-FFF2-40B4-BE49-F238E27FC236}">
                <a16:creationId xmlns:a16="http://schemas.microsoft.com/office/drawing/2014/main" id="{D24649EB-0001-33F9-49CA-471F0EDC05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1546" y="699541"/>
            <a:ext cx="7028846" cy="4176465"/>
          </a:xfrm>
          <a:prstGeom prst="rect">
            <a:avLst/>
          </a:prstGeom>
        </p:spPr>
      </p:pic>
    </p:spTree>
    <p:extLst>
      <p:ext uri="{BB962C8B-B14F-4D97-AF65-F5344CB8AC3E}">
        <p14:creationId xmlns:p14="http://schemas.microsoft.com/office/powerpoint/2010/main" val="60293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tx1">
                    <a:lumMod val="75000"/>
                    <a:lumOff val="25000"/>
                  </a:schemeClr>
                </a:solidFill>
              </a:rPr>
              <a:t>Main Needs of Supermarkets</a:t>
            </a:r>
            <a:endParaRPr lang="ko-KR" altLang="en-US" dirty="0">
              <a:solidFill>
                <a:schemeClr val="tx1">
                  <a:lumMod val="75000"/>
                  <a:lumOff val="25000"/>
                </a:schemeClr>
              </a:solidFill>
            </a:endParaRPr>
          </a:p>
        </p:txBody>
      </p:sp>
      <p:grpSp>
        <p:nvGrpSpPr>
          <p:cNvPr id="6" name="Group 5"/>
          <p:cNvGrpSpPr/>
          <p:nvPr/>
        </p:nvGrpSpPr>
        <p:grpSpPr>
          <a:xfrm>
            <a:off x="899592" y="1521505"/>
            <a:ext cx="864096" cy="1188088"/>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1835696" y="1572510"/>
            <a:ext cx="2883760" cy="901412"/>
            <a:chOff x="496119" y="2469560"/>
            <a:chExt cx="1752190" cy="901412"/>
          </a:xfrm>
          <a:noFill/>
        </p:grpSpPr>
        <p:sp>
          <p:nvSpPr>
            <p:cNvPr id="9" name="TextBox 8"/>
            <p:cNvSpPr txBox="1"/>
            <p:nvPr/>
          </p:nvSpPr>
          <p:spPr>
            <a:xfrm>
              <a:off x="496119" y="2724641"/>
              <a:ext cx="1752190" cy="646331"/>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The Product Management System is responsible for product assortment, pricing and inventory control.</a:t>
              </a:r>
            </a:p>
          </p:txBody>
        </p:sp>
        <p:sp>
          <p:nvSpPr>
            <p:cNvPr id="10" name="TextBox 9"/>
            <p:cNvSpPr txBox="1"/>
            <p:nvPr/>
          </p:nvSpPr>
          <p:spPr>
            <a:xfrm>
              <a:off x="496119" y="2469560"/>
              <a:ext cx="1752190" cy="307777"/>
            </a:xfrm>
            <a:prstGeom prst="rect">
              <a:avLst/>
            </a:prstGeom>
            <a:noFill/>
          </p:spPr>
          <p:txBody>
            <a:bodyPr wrap="square" rtlCol="0">
              <a:spAutoFit/>
            </a:bodyPr>
            <a:lstStyle/>
            <a:p>
              <a:r>
                <a:rPr lang="en-US" altLang="ko-KR" sz="1400" b="1" dirty="0">
                  <a:cs typeface="Arial" pitchFamily="34" charset="0"/>
                </a:rPr>
                <a:t>Product Management System</a:t>
              </a:r>
              <a:endParaRPr lang="ko-KR" altLang="en-US" sz="1400" b="1" dirty="0">
                <a:cs typeface="Arial" pitchFamily="34" charset="0"/>
              </a:endParaRPr>
            </a:p>
          </p:txBody>
        </p:sp>
      </p:grpSp>
      <p:sp>
        <p:nvSpPr>
          <p:cNvPr id="11" name="TextBox 10"/>
          <p:cNvSpPr txBox="1"/>
          <p:nvPr/>
        </p:nvSpPr>
        <p:spPr>
          <a:xfrm>
            <a:off x="977080" y="1564253"/>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nvGrpSpPr>
          <p:cNvPr id="12" name="Group 11"/>
          <p:cNvGrpSpPr/>
          <p:nvPr/>
        </p:nvGrpSpPr>
        <p:grpSpPr>
          <a:xfrm>
            <a:off x="4868951" y="1521472"/>
            <a:ext cx="864096" cy="1188088"/>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15" name="Group 14"/>
          <p:cNvGrpSpPr/>
          <p:nvPr/>
        </p:nvGrpSpPr>
        <p:grpSpPr>
          <a:xfrm>
            <a:off x="5805054" y="1572477"/>
            <a:ext cx="2799393" cy="1270744"/>
            <a:chOff x="496119" y="2469560"/>
            <a:chExt cx="1752190" cy="1270744"/>
          </a:xfrm>
          <a:noFill/>
        </p:grpSpPr>
        <p:sp>
          <p:nvSpPr>
            <p:cNvPr id="16" name="TextBox 15"/>
            <p:cNvSpPr txBox="1"/>
            <p:nvPr/>
          </p:nvSpPr>
          <p:spPr>
            <a:xfrm>
              <a:off x="496119" y="2724641"/>
              <a:ext cx="1752190" cy="1015663"/>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The Product Supply System manages the information of suppliers. They store supplier purchasing conditions, prices and delivery times.</a:t>
              </a:r>
            </a:p>
          </p:txBody>
        </p:sp>
        <p:sp>
          <p:nvSpPr>
            <p:cNvPr id="17" name="TextBox 16"/>
            <p:cNvSpPr txBox="1"/>
            <p:nvPr/>
          </p:nvSpPr>
          <p:spPr>
            <a:xfrm>
              <a:off x="496119" y="2469560"/>
              <a:ext cx="1752190" cy="307777"/>
            </a:xfrm>
            <a:prstGeom prst="rect">
              <a:avLst/>
            </a:prstGeom>
            <a:noFill/>
          </p:spPr>
          <p:txBody>
            <a:bodyPr wrap="square" rtlCol="0">
              <a:spAutoFit/>
            </a:bodyPr>
            <a:lstStyle/>
            <a:p>
              <a:r>
                <a:rPr lang="en-US" altLang="ko-KR" sz="1400" b="1" dirty="0">
                  <a:cs typeface="Arial" pitchFamily="34" charset="0"/>
                </a:rPr>
                <a:t>Product Supply System</a:t>
              </a:r>
              <a:endParaRPr lang="ko-KR" altLang="en-US" sz="1400" b="1" dirty="0">
                <a:cs typeface="Arial" pitchFamily="34" charset="0"/>
              </a:endParaRPr>
            </a:p>
          </p:txBody>
        </p:sp>
      </p:grpSp>
      <p:sp>
        <p:nvSpPr>
          <p:cNvPr id="18" name="TextBox 17"/>
          <p:cNvSpPr txBox="1"/>
          <p:nvPr/>
        </p:nvSpPr>
        <p:spPr>
          <a:xfrm>
            <a:off x="4946439" y="1564220"/>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nvGrpSpPr>
          <p:cNvPr id="19" name="Group 18"/>
          <p:cNvGrpSpPr/>
          <p:nvPr/>
        </p:nvGrpSpPr>
        <p:grpSpPr>
          <a:xfrm>
            <a:off x="899592" y="3213682"/>
            <a:ext cx="864096" cy="1188088"/>
            <a:chOff x="2391994" y="1635646"/>
            <a:chExt cx="805454" cy="1584088"/>
          </a:xfrm>
          <a:solidFill>
            <a:srgbClr val="F8B2A3"/>
          </a:solidFill>
        </p:grpSpPr>
        <p:sp>
          <p:nvSpPr>
            <p:cNvPr id="20" name="Rectangle 19"/>
            <p:cNvSpPr/>
            <p:nvPr/>
          </p:nvSpPr>
          <p:spPr>
            <a:xfrm>
              <a:off x="2391994" y="1635646"/>
              <a:ext cx="80545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Isosceles Triangle 20"/>
            <p:cNvSpPr/>
            <p:nvPr/>
          </p:nvSpPr>
          <p:spPr>
            <a:xfrm rot="10800000">
              <a:off x="2391994" y="2427734"/>
              <a:ext cx="805454" cy="792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2" name="Group 21"/>
          <p:cNvGrpSpPr/>
          <p:nvPr/>
        </p:nvGrpSpPr>
        <p:grpSpPr>
          <a:xfrm>
            <a:off x="1835696" y="3264687"/>
            <a:ext cx="2664296" cy="901412"/>
            <a:chOff x="496119" y="2469560"/>
            <a:chExt cx="1752190" cy="901412"/>
          </a:xfrm>
          <a:noFill/>
        </p:grpSpPr>
        <p:sp>
          <p:nvSpPr>
            <p:cNvPr id="23" name="TextBox 22"/>
            <p:cNvSpPr txBox="1"/>
            <p:nvPr/>
          </p:nvSpPr>
          <p:spPr>
            <a:xfrm>
              <a:off x="496119" y="2724641"/>
              <a:ext cx="1752190" cy="646331"/>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The Product Sales System mainly records customer data, transaction data and some discount information.</a:t>
              </a:r>
            </a:p>
          </p:txBody>
        </p:sp>
        <p:sp>
          <p:nvSpPr>
            <p:cNvPr id="24" name="TextBox 23"/>
            <p:cNvSpPr txBox="1"/>
            <p:nvPr/>
          </p:nvSpPr>
          <p:spPr>
            <a:xfrm>
              <a:off x="496119" y="2469560"/>
              <a:ext cx="1752190" cy="307777"/>
            </a:xfrm>
            <a:prstGeom prst="rect">
              <a:avLst/>
            </a:prstGeom>
            <a:noFill/>
          </p:spPr>
          <p:txBody>
            <a:bodyPr wrap="square" rtlCol="0">
              <a:spAutoFit/>
            </a:bodyPr>
            <a:lstStyle/>
            <a:p>
              <a:r>
                <a:rPr lang="en-US" altLang="ko-KR" sz="1400" b="1" dirty="0">
                  <a:cs typeface="Arial" pitchFamily="34" charset="0"/>
                </a:rPr>
                <a:t>Product Sales System</a:t>
              </a:r>
              <a:endParaRPr lang="ko-KR" altLang="en-US" sz="1400" b="1" dirty="0">
                <a:cs typeface="Arial" pitchFamily="34" charset="0"/>
              </a:endParaRPr>
            </a:p>
          </p:txBody>
        </p:sp>
      </p:grpSp>
      <p:sp>
        <p:nvSpPr>
          <p:cNvPr id="25" name="TextBox 24"/>
          <p:cNvSpPr txBox="1"/>
          <p:nvPr/>
        </p:nvSpPr>
        <p:spPr>
          <a:xfrm>
            <a:off x="977080" y="3256430"/>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nvGrpSpPr>
          <p:cNvPr id="26" name="Group 25"/>
          <p:cNvGrpSpPr/>
          <p:nvPr/>
        </p:nvGrpSpPr>
        <p:grpSpPr>
          <a:xfrm>
            <a:off x="4868951" y="3213649"/>
            <a:ext cx="864096" cy="1188088"/>
            <a:chOff x="2391994" y="1635646"/>
            <a:chExt cx="805454" cy="1584088"/>
          </a:xfrm>
          <a:solidFill>
            <a:srgbClr val="A4B4EA"/>
          </a:solidFill>
        </p:grpSpPr>
        <p:sp>
          <p:nvSpPr>
            <p:cNvPr id="27" name="Rectangle 26"/>
            <p:cNvSpPr/>
            <p:nvPr/>
          </p:nvSpPr>
          <p:spPr>
            <a:xfrm>
              <a:off x="2391994" y="1635646"/>
              <a:ext cx="805454" cy="7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Isosceles Triangle 27"/>
            <p:cNvSpPr/>
            <p:nvPr/>
          </p:nvSpPr>
          <p:spPr>
            <a:xfrm rot="10800000">
              <a:off x="2391994" y="2427734"/>
              <a:ext cx="805454" cy="792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9" name="Group 28"/>
          <p:cNvGrpSpPr/>
          <p:nvPr/>
        </p:nvGrpSpPr>
        <p:grpSpPr>
          <a:xfrm>
            <a:off x="5805054" y="3264654"/>
            <a:ext cx="2871401" cy="901412"/>
            <a:chOff x="496119" y="2469560"/>
            <a:chExt cx="1752190" cy="901412"/>
          </a:xfrm>
          <a:noFill/>
        </p:grpSpPr>
        <p:sp>
          <p:nvSpPr>
            <p:cNvPr id="30" name="TextBox 29"/>
            <p:cNvSpPr txBox="1"/>
            <p:nvPr/>
          </p:nvSpPr>
          <p:spPr>
            <a:xfrm>
              <a:off x="496119" y="2724641"/>
              <a:ext cx="1752190" cy="646331"/>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The Employee Management System mainly stores employee information and is used to interact with other records.</a:t>
              </a:r>
            </a:p>
          </p:txBody>
        </p:sp>
        <p:sp>
          <p:nvSpPr>
            <p:cNvPr id="31" name="TextBox 30"/>
            <p:cNvSpPr txBox="1"/>
            <p:nvPr/>
          </p:nvSpPr>
          <p:spPr>
            <a:xfrm>
              <a:off x="496119" y="2469560"/>
              <a:ext cx="1752190" cy="307777"/>
            </a:xfrm>
            <a:prstGeom prst="rect">
              <a:avLst/>
            </a:prstGeom>
            <a:noFill/>
          </p:spPr>
          <p:txBody>
            <a:bodyPr wrap="square" rtlCol="0">
              <a:spAutoFit/>
            </a:bodyPr>
            <a:lstStyle/>
            <a:p>
              <a:r>
                <a:rPr lang="en-US" altLang="ko-KR" sz="1400" b="1" dirty="0">
                  <a:cs typeface="Arial" pitchFamily="34" charset="0"/>
                </a:rPr>
                <a:t>Employee Management System</a:t>
              </a:r>
              <a:endParaRPr lang="ko-KR" altLang="en-US" sz="1400" b="1" dirty="0">
                <a:cs typeface="Arial" pitchFamily="34" charset="0"/>
              </a:endParaRPr>
            </a:p>
          </p:txBody>
        </p:sp>
      </p:grpSp>
      <p:sp>
        <p:nvSpPr>
          <p:cNvPr id="32" name="TextBox 31"/>
          <p:cNvSpPr txBox="1"/>
          <p:nvPr/>
        </p:nvSpPr>
        <p:spPr>
          <a:xfrm>
            <a:off x="4946439" y="3256397"/>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sp>
        <p:nvSpPr>
          <p:cNvPr id="33" name="文本占位符 32">
            <a:extLst>
              <a:ext uri="{FF2B5EF4-FFF2-40B4-BE49-F238E27FC236}">
                <a16:creationId xmlns:a16="http://schemas.microsoft.com/office/drawing/2014/main" id="{7676A8D3-E813-EEA3-DEF0-99CF645CE089}"/>
              </a:ext>
            </a:extLst>
          </p:cNvPr>
          <p:cNvSpPr>
            <a:spLocks noGrp="1"/>
          </p:cNvSpPr>
          <p:nvPr>
            <p:ph type="body" sz="quarter" idx="11"/>
          </p:nvPr>
        </p:nvSpPr>
        <p:spPr/>
        <p:txBody>
          <a:bodyPr/>
          <a:lstStyle/>
          <a:p>
            <a:r>
              <a:rPr lang="en-US" altLang="zh-CN" dirty="0"/>
              <a:t>Including product management, product supply, product sales, and employee management.</a:t>
            </a:r>
            <a:endParaRPr lang="zh-CN" altLang="en-US" dirty="0"/>
          </a:p>
        </p:txBody>
      </p:sp>
    </p:spTree>
    <p:extLst>
      <p:ext uri="{BB962C8B-B14F-4D97-AF65-F5344CB8AC3E}">
        <p14:creationId xmlns:p14="http://schemas.microsoft.com/office/powerpoint/2010/main" val="421811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Entity-Relationship Diagram</a:t>
            </a:r>
            <a:endParaRPr lang="ko-KR" altLang="en-US" dirty="0">
              <a:solidFill>
                <a:schemeClr val="tx1">
                  <a:lumMod val="75000"/>
                  <a:lumOff val="25000"/>
                </a:schemeClr>
              </a:solidFill>
            </a:endParaRPr>
          </a:p>
        </p:txBody>
      </p:sp>
      <p:pic>
        <p:nvPicPr>
          <p:cNvPr id="7" name="图片 6">
            <a:extLst>
              <a:ext uri="{FF2B5EF4-FFF2-40B4-BE49-F238E27FC236}">
                <a16:creationId xmlns:a16="http://schemas.microsoft.com/office/drawing/2014/main" id="{D32F13AF-D6DA-660D-E3A6-B0981C504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699542"/>
            <a:ext cx="6480720" cy="4337450"/>
          </a:xfrm>
          <a:prstGeom prst="rect">
            <a:avLst/>
          </a:prstGeom>
        </p:spPr>
      </p:pic>
    </p:spTree>
    <p:extLst>
      <p:ext uri="{BB962C8B-B14F-4D97-AF65-F5344CB8AC3E}">
        <p14:creationId xmlns:p14="http://schemas.microsoft.com/office/powerpoint/2010/main" val="176592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Product Management System</a:t>
            </a:r>
            <a:endParaRPr lang="ko-KR" altLang="en-US" dirty="0">
              <a:solidFill>
                <a:schemeClr val="tx1">
                  <a:lumMod val="75000"/>
                  <a:lumOff val="25000"/>
                </a:schemeClr>
              </a:solidFill>
            </a:endParaRPr>
          </a:p>
        </p:txBody>
      </p:sp>
      <p:pic>
        <p:nvPicPr>
          <p:cNvPr id="7" name="图片 6">
            <a:extLst>
              <a:ext uri="{FF2B5EF4-FFF2-40B4-BE49-F238E27FC236}">
                <a16:creationId xmlns:a16="http://schemas.microsoft.com/office/drawing/2014/main" id="{D32F13AF-D6DA-660D-E3A6-B0981C50485C}"/>
              </a:ext>
            </a:extLst>
          </p:cNvPr>
          <p:cNvPicPr>
            <a:picLocks noChangeAspect="1"/>
          </p:cNvPicPr>
          <p:nvPr/>
        </p:nvPicPr>
        <p:blipFill rotWithShape="1">
          <a:blip r:embed="rId2">
            <a:extLst>
              <a:ext uri="{28A0092B-C50C-407E-A947-70E740481C1C}">
                <a14:useLocalDpi xmlns:a14="http://schemas.microsoft.com/office/drawing/2010/main" val="0"/>
              </a:ext>
            </a:extLst>
          </a:blip>
          <a:srcRect l="20000" r="38888"/>
          <a:stretch/>
        </p:blipFill>
        <p:spPr>
          <a:xfrm>
            <a:off x="107504" y="735218"/>
            <a:ext cx="2448272" cy="3985765"/>
          </a:xfrm>
          <a:prstGeom prst="rect">
            <a:avLst/>
          </a:prstGeom>
        </p:spPr>
      </p:pic>
      <p:sp>
        <p:nvSpPr>
          <p:cNvPr id="5" name="TextBox 19">
            <a:extLst>
              <a:ext uri="{FF2B5EF4-FFF2-40B4-BE49-F238E27FC236}">
                <a16:creationId xmlns:a16="http://schemas.microsoft.com/office/drawing/2014/main" id="{4DB5D477-2E99-647B-0824-BBF19F01CC6C}"/>
              </a:ext>
            </a:extLst>
          </p:cNvPr>
          <p:cNvSpPr txBox="1"/>
          <p:nvPr/>
        </p:nvSpPr>
        <p:spPr>
          <a:xfrm>
            <a:off x="2697382" y="940246"/>
            <a:ext cx="2105385" cy="3693319"/>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t_products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pk_product_id</a:t>
            </a:r>
            <a:r>
              <a:rPr lang="en-US" altLang="ko-KR" sz="1300"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product_name</a:t>
            </a:r>
            <a:r>
              <a:rPr lang="en-US" altLang="ko-KR" sz="1300" dirty="0">
                <a:solidFill>
                  <a:schemeClr val="tx1">
                    <a:lumMod val="75000"/>
                    <a:lumOff val="25000"/>
                  </a:schemeClr>
                </a:solidFill>
                <a:cs typeface="Arial" pitchFamily="34" charset="0"/>
              </a:rPr>
              <a:t>, </a:t>
            </a:r>
          </a:p>
          <a:p>
            <a:r>
              <a:rPr lang="en-US" altLang="ko-KR" sz="1300" dirty="0">
                <a:solidFill>
                  <a:schemeClr val="tx1">
                    <a:lumMod val="75000"/>
                    <a:lumOff val="25000"/>
                  </a:schemeClr>
                </a:solidFill>
                <a:cs typeface="Arial" pitchFamily="34" charset="0"/>
              </a:rPr>
              <a:t>category, </a:t>
            </a:r>
          </a:p>
          <a:p>
            <a:r>
              <a:rPr lang="en-US" altLang="ko-KR" sz="1300" dirty="0">
                <a:solidFill>
                  <a:schemeClr val="tx1">
                    <a:lumMod val="75000"/>
                    <a:lumOff val="25000"/>
                  </a:schemeClr>
                </a:solidFill>
                <a:cs typeface="Arial" pitchFamily="34" charset="0"/>
              </a:rPr>
              <a:t>description)</a:t>
            </a:r>
          </a:p>
          <a:p>
            <a:endParaRPr lang="en-US" altLang="ko-KR" sz="1300" dirty="0">
              <a:solidFill>
                <a:schemeClr val="tx1">
                  <a:lumMod val="75000"/>
                  <a:lumOff val="25000"/>
                </a:schemeClr>
              </a:solidFill>
              <a:cs typeface="Arial" pitchFamily="34" charset="0"/>
            </a:endParaRPr>
          </a:p>
          <a:p>
            <a:r>
              <a:rPr lang="en-US" altLang="ko-KR" sz="1300" b="1" dirty="0" err="1">
                <a:solidFill>
                  <a:schemeClr val="tx1">
                    <a:lumMod val="75000"/>
                    <a:lumOff val="25000"/>
                  </a:schemeClr>
                </a:solidFill>
                <a:cs typeface="Arial" pitchFamily="34" charset="0"/>
              </a:rPr>
              <a:t>t_product_variants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pk_product_id</a:t>
            </a:r>
            <a:r>
              <a:rPr lang="en-US" altLang="ko-KR" sz="1300" dirty="0">
                <a:solidFill>
                  <a:schemeClr val="tx1">
                    <a:lumMod val="75000"/>
                    <a:lumOff val="25000"/>
                  </a:schemeClr>
                </a:solidFill>
                <a:cs typeface="Arial" pitchFamily="34" charset="0"/>
              </a:rPr>
              <a:t>, </a:t>
            </a:r>
          </a:p>
          <a:p>
            <a:r>
              <a:rPr lang="en-US" altLang="ko-KR" sz="1300" u="sng" dirty="0" err="1">
                <a:solidFill>
                  <a:srgbClr val="0070C0"/>
                </a:solidFill>
                <a:cs typeface="Arial" pitchFamily="34" charset="0"/>
              </a:rPr>
              <a:t>pk_variant_id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variant_name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variant_unit</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variant_unit_price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variant_description</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warehouse_quantity</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shelf_quantity</a:t>
            </a:r>
            <a:r>
              <a:rPr lang="en-US" altLang="ko-KR" sz="1300" dirty="0">
                <a:solidFill>
                  <a:schemeClr val="tx1">
                    <a:lumMod val="75000"/>
                    <a:lumOff val="25000"/>
                  </a:schemeClr>
                </a:solidFill>
                <a:cs typeface="Arial" pitchFamily="34" charset="0"/>
              </a:rPr>
              <a:t>)</a:t>
            </a:r>
          </a:p>
          <a:p>
            <a:endParaRPr lang="en-US" altLang="ko-KR" sz="1300" dirty="0">
              <a:solidFill>
                <a:schemeClr val="tx1">
                  <a:lumMod val="75000"/>
                  <a:lumOff val="25000"/>
                </a:schemeClr>
              </a:solidFill>
              <a:cs typeface="Arial" pitchFamily="34" charset="0"/>
            </a:endParaRPr>
          </a:p>
          <a:p>
            <a:endParaRPr lang="en-US" altLang="ko-KR" sz="1300" dirty="0">
              <a:solidFill>
                <a:schemeClr val="tx1">
                  <a:lumMod val="75000"/>
                  <a:lumOff val="25000"/>
                </a:schemeClr>
              </a:solidFill>
              <a:cs typeface="Arial" pitchFamily="34" charset="0"/>
            </a:endParaRPr>
          </a:p>
          <a:p>
            <a:endParaRPr lang="ko-KR" altLang="en-US" sz="1300" dirty="0">
              <a:solidFill>
                <a:schemeClr val="tx1">
                  <a:lumMod val="75000"/>
                  <a:lumOff val="25000"/>
                </a:schemeClr>
              </a:solidFill>
              <a:cs typeface="Arial" pitchFamily="34" charset="0"/>
            </a:endParaRPr>
          </a:p>
        </p:txBody>
      </p:sp>
      <p:sp>
        <p:nvSpPr>
          <p:cNvPr id="9" name="TextBox 19">
            <a:extLst>
              <a:ext uri="{FF2B5EF4-FFF2-40B4-BE49-F238E27FC236}">
                <a16:creationId xmlns:a16="http://schemas.microsoft.com/office/drawing/2014/main" id="{F1AF30BD-71FC-8BA1-B492-80B08989311F}"/>
              </a:ext>
            </a:extLst>
          </p:cNvPr>
          <p:cNvSpPr txBox="1"/>
          <p:nvPr/>
        </p:nvSpPr>
        <p:spPr>
          <a:xfrm>
            <a:off x="5364088" y="951915"/>
            <a:ext cx="3525993" cy="3293209"/>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t_product_management_records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pk_management_record_id</a:t>
            </a:r>
            <a:r>
              <a:rPr lang="en-US" altLang="ko-KR" sz="1300"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management_date</a:t>
            </a:r>
            <a:r>
              <a:rPr lang="en-US" altLang="ko-KR" sz="1300"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management_time</a:t>
            </a:r>
            <a:r>
              <a:rPr lang="en-US" altLang="ko-KR" sz="1300" dirty="0">
                <a:solidFill>
                  <a:schemeClr val="tx1">
                    <a:lumMod val="75000"/>
                    <a:lumOff val="25000"/>
                  </a:schemeClr>
                </a:solidFill>
                <a:cs typeface="Arial" pitchFamily="34" charset="0"/>
              </a:rPr>
              <a:t>, </a:t>
            </a:r>
          </a:p>
          <a:p>
            <a:r>
              <a:rPr lang="en-US" altLang="ko-KR" sz="1300" i="1" dirty="0" err="1">
                <a:solidFill>
                  <a:srgbClr val="00B050"/>
                </a:solidFill>
                <a:cs typeface="Arial" pitchFamily="34" charset="0"/>
              </a:rPr>
              <a:t>fk_responsible_employee_id</a:t>
            </a:r>
            <a:r>
              <a:rPr lang="en-US" altLang="ko-KR" sz="1300" i="1" dirty="0">
                <a:solidFill>
                  <a:schemeClr val="tx1">
                    <a:lumMod val="75000"/>
                    <a:lumOff val="25000"/>
                  </a:schemeClr>
                </a:solidFill>
                <a:cs typeface="Arial" pitchFamily="34" charset="0"/>
              </a:rPr>
              <a:t>, </a:t>
            </a:r>
          </a:p>
          <a:p>
            <a:r>
              <a:rPr lang="en-US" altLang="ko-KR" sz="1300" i="1" dirty="0" err="1">
                <a:solidFill>
                  <a:srgbClr val="00B050"/>
                </a:solidFill>
                <a:cs typeface="Arial" pitchFamily="34" charset="0"/>
              </a:rPr>
              <a:t>fk_product_id</a:t>
            </a:r>
            <a:r>
              <a:rPr lang="en-US" altLang="ko-KR" sz="1300" i="1" dirty="0">
                <a:solidFill>
                  <a:schemeClr val="tx1">
                    <a:lumMod val="75000"/>
                    <a:lumOff val="25000"/>
                  </a:schemeClr>
                </a:solidFill>
                <a:cs typeface="Arial" pitchFamily="34" charset="0"/>
              </a:rPr>
              <a:t>, </a:t>
            </a:r>
          </a:p>
          <a:p>
            <a:r>
              <a:rPr lang="en-US" altLang="ko-KR" sz="1300" i="1" dirty="0" err="1">
                <a:solidFill>
                  <a:srgbClr val="00B050"/>
                </a:solidFill>
                <a:cs typeface="Arial" pitchFamily="34" charset="0"/>
              </a:rPr>
              <a:t>fk_variant_id</a:t>
            </a:r>
            <a:r>
              <a:rPr lang="en-US" altLang="ko-KR" sz="1300" i="1"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warehouse_change_quantity</a:t>
            </a:r>
            <a:r>
              <a:rPr lang="en-US" altLang="ko-KR" sz="1300"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shelf_change_quantity</a:t>
            </a:r>
            <a:r>
              <a:rPr lang="en-US" altLang="ko-KR" sz="1300" dirty="0">
                <a:solidFill>
                  <a:schemeClr val="tx1">
                    <a:lumMod val="75000"/>
                    <a:lumOff val="25000"/>
                  </a:schemeClr>
                </a:solidFill>
                <a:cs typeface="Arial" pitchFamily="34" charset="0"/>
              </a:rPr>
              <a:t>)</a:t>
            </a:r>
            <a:endParaRPr lang="en-US" altLang="ko-KR" sz="1300" b="1" dirty="0">
              <a:solidFill>
                <a:schemeClr val="tx1">
                  <a:lumMod val="75000"/>
                  <a:lumOff val="25000"/>
                </a:schemeClr>
              </a:solidFill>
              <a:cs typeface="Arial" pitchFamily="34" charset="0"/>
            </a:endParaRPr>
          </a:p>
          <a:p>
            <a:endParaRPr lang="en-US" altLang="ko-KR" sz="1300" b="1" dirty="0">
              <a:solidFill>
                <a:schemeClr val="tx1">
                  <a:lumMod val="75000"/>
                  <a:lumOff val="25000"/>
                </a:schemeClr>
              </a:solidFill>
              <a:cs typeface="Arial" pitchFamily="34" charset="0"/>
            </a:endParaRPr>
          </a:p>
          <a:p>
            <a:r>
              <a:rPr lang="en-US" altLang="ko-KR" sz="1300" b="1" dirty="0" err="1">
                <a:solidFill>
                  <a:schemeClr val="tx1">
                    <a:lumMod val="75000"/>
                    <a:lumOff val="25000"/>
                  </a:schemeClr>
                </a:solidFill>
                <a:cs typeface="Arial" pitchFamily="34" charset="0"/>
              </a:rPr>
              <a:t>t_variant_discounts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pk_variant_discount_id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fk_discount_product_id</a:t>
            </a:r>
            <a:r>
              <a:rPr lang="en-US" altLang="ko-KR" sz="1300" i="1"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fk_discount_variant_id</a:t>
            </a:r>
            <a:r>
              <a:rPr lang="en-US" altLang="ko-KR" sz="1300" i="1"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variant_discount_rate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start_date,end_date</a:t>
            </a:r>
            <a:r>
              <a:rPr lang="en-US" altLang="ko-KR" sz="1300" dirty="0">
                <a:solidFill>
                  <a:schemeClr val="tx1">
                    <a:lumMod val="75000"/>
                    <a:lumOff val="25000"/>
                  </a:schemeClr>
                </a:solidFill>
                <a:cs typeface="Arial" pitchFamily="34" charset="0"/>
              </a:rPr>
              <a:t>)</a:t>
            </a:r>
          </a:p>
        </p:txBody>
      </p:sp>
      <p:sp>
        <p:nvSpPr>
          <p:cNvPr id="12" name="文本框 11">
            <a:extLst>
              <a:ext uri="{FF2B5EF4-FFF2-40B4-BE49-F238E27FC236}">
                <a16:creationId xmlns:a16="http://schemas.microsoft.com/office/drawing/2014/main" id="{DE052FC0-A779-5C12-7798-78F3C838C06F}"/>
              </a:ext>
            </a:extLst>
          </p:cNvPr>
          <p:cNvSpPr txBox="1"/>
          <p:nvPr/>
        </p:nvSpPr>
        <p:spPr>
          <a:xfrm>
            <a:off x="7127084" y="3435846"/>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t_product_variants</a:t>
            </a:r>
            <a:endParaRPr lang="zh-CN" altLang="en-US" sz="1200" dirty="0">
              <a:solidFill>
                <a:srgbClr val="C00000"/>
              </a:solidFill>
            </a:endParaRPr>
          </a:p>
        </p:txBody>
      </p:sp>
      <p:sp>
        <p:nvSpPr>
          <p:cNvPr id="13" name="文本框 12">
            <a:extLst>
              <a:ext uri="{FF2B5EF4-FFF2-40B4-BE49-F238E27FC236}">
                <a16:creationId xmlns:a16="http://schemas.microsoft.com/office/drawing/2014/main" id="{55E39E1B-FDE0-EE13-2856-EDFE8DE72B09}"/>
              </a:ext>
            </a:extLst>
          </p:cNvPr>
          <p:cNvSpPr txBox="1"/>
          <p:nvPr/>
        </p:nvSpPr>
        <p:spPr>
          <a:xfrm>
            <a:off x="6444208" y="2068503"/>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t_product_variants</a:t>
            </a:r>
            <a:endParaRPr lang="zh-CN" altLang="en-US" sz="1200" dirty="0">
              <a:solidFill>
                <a:srgbClr val="C00000"/>
              </a:solidFill>
            </a:endParaRPr>
          </a:p>
        </p:txBody>
      </p:sp>
      <p:sp>
        <p:nvSpPr>
          <p:cNvPr id="14" name="文本框 13">
            <a:extLst>
              <a:ext uri="{FF2B5EF4-FFF2-40B4-BE49-F238E27FC236}">
                <a16:creationId xmlns:a16="http://schemas.microsoft.com/office/drawing/2014/main" id="{7E868CD4-79B3-653D-C44F-A7310D26F6DC}"/>
              </a:ext>
            </a:extLst>
          </p:cNvPr>
          <p:cNvSpPr txBox="1"/>
          <p:nvPr/>
        </p:nvSpPr>
        <p:spPr>
          <a:xfrm>
            <a:off x="7596336" y="1771536"/>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t_employees</a:t>
            </a:r>
            <a:endParaRPr lang="zh-CN" altLang="en-US" sz="1200" dirty="0">
              <a:solidFill>
                <a:srgbClr val="C00000"/>
              </a:solidFill>
            </a:endParaRPr>
          </a:p>
        </p:txBody>
      </p:sp>
      <p:sp>
        <p:nvSpPr>
          <p:cNvPr id="15" name="文本框 14">
            <a:extLst>
              <a:ext uri="{FF2B5EF4-FFF2-40B4-BE49-F238E27FC236}">
                <a16:creationId xmlns:a16="http://schemas.microsoft.com/office/drawing/2014/main" id="{F2588C7F-D855-DFEC-541F-F158B026BAB5}"/>
              </a:ext>
            </a:extLst>
          </p:cNvPr>
          <p:cNvSpPr txBox="1"/>
          <p:nvPr/>
        </p:nvSpPr>
        <p:spPr>
          <a:xfrm>
            <a:off x="3783878" y="2321520"/>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t_products</a:t>
            </a:r>
            <a:endParaRPr lang="zh-CN" altLang="en-US" sz="1200" dirty="0">
              <a:solidFill>
                <a:srgbClr val="C00000"/>
              </a:solidFill>
            </a:endParaRPr>
          </a:p>
        </p:txBody>
      </p:sp>
    </p:spTree>
    <p:extLst>
      <p:ext uri="{BB962C8B-B14F-4D97-AF65-F5344CB8AC3E}">
        <p14:creationId xmlns:p14="http://schemas.microsoft.com/office/powerpoint/2010/main" val="47321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Product Management System</a:t>
            </a:r>
            <a:endParaRPr lang="ko-KR" altLang="en-US" dirty="0">
              <a:solidFill>
                <a:schemeClr val="tx1">
                  <a:lumMod val="75000"/>
                  <a:lumOff val="25000"/>
                </a:schemeClr>
              </a:solidFill>
            </a:endParaRPr>
          </a:p>
        </p:txBody>
      </p:sp>
      <p:grpSp>
        <p:nvGrpSpPr>
          <p:cNvPr id="3" name="组合 2">
            <a:extLst>
              <a:ext uri="{FF2B5EF4-FFF2-40B4-BE49-F238E27FC236}">
                <a16:creationId xmlns:a16="http://schemas.microsoft.com/office/drawing/2014/main" id="{E91F2595-4C84-2630-3339-3FCD546602B3}"/>
              </a:ext>
            </a:extLst>
          </p:cNvPr>
          <p:cNvGrpSpPr/>
          <p:nvPr/>
        </p:nvGrpSpPr>
        <p:grpSpPr>
          <a:xfrm>
            <a:off x="539552" y="987574"/>
            <a:ext cx="2749062" cy="3693319"/>
            <a:chOff x="1115616" y="987574"/>
            <a:chExt cx="2749062" cy="3693319"/>
          </a:xfrm>
        </p:grpSpPr>
        <p:sp>
          <p:nvSpPr>
            <p:cNvPr id="5" name="TextBox 19">
              <a:extLst>
                <a:ext uri="{FF2B5EF4-FFF2-40B4-BE49-F238E27FC236}">
                  <a16:creationId xmlns:a16="http://schemas.microsoft.com/office/drawing/2014/main" id="{4DB5D477-2E99-647B-0824-BBF19F01CC6C}"/>
                </a:ext>
              </a:extLst>
            </p:cNvPr>
            <p:cNvSpPr txBox="1"/>
            <p:nvPr/>
          </p:nvSpPr>
          <p:spPr>
            <a:xfrm>
              <a:off x="1115616" y="987574"/>
              <a:ext cx="2105385" cy="3693319"/>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t_products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pk_product_id</a:t>
              </a:r>
              <a:r>
                <a:rPr lang="en-US" altLang="ko-KR" sz="1300"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product_name</a:t>
              </a:r>
              <a:r>
                <a:rPr lang="en-US" altLang="ko-KR" sz="1300" dirty="0">
                  <a:solidFill>
                    <a:schemeClr val="tx1">
                      <a:lumMod val="75000"/>
                      <a:lumOff val="25000"/>
                    </a:schemeClr>
                  </a:solidFill>
                  <a:cs typeface="Arial" pitchFamily="34" charset="0"/>
                </a:rPr>
                <a:t>, </a:t>
              </a:r>
            </a:p>
            <a:p>
              <a:r>
                <a:rPr lang="en-US" altLang="ko-KR" sz="1300" dirty="0">
                  <a:solidFill>
                    <a:schemeClr val="tx1">
                      <a:lumMod val="75000"/>
                      <a:lumOff val="25000"/>
                    </a:schemeClr>
                  </a:solidFill>
                  <a:cs typeface="Arial" pitchFamily="34" charset="0"/>
                </a:rPr>
                <a:t>category, </a:t>
              </a:r>
            </a:p>
            <a:p>
              <a:r>
                <a:rPr lang="en-US" altLang="ko-KR" sz="1300" dirty="0">
                  <a:solidFill>
                    <a:schemeClr val="tx1">
                      <a:lumMod val="75000"/>
                      <a:lumOff val="25000"/>
                    </a:schemeClr>
                  </a:solidFill>
                  <a:cs typeface="Arial" pitchFamily="34" charset="0"/>
                </a:rPr>
                <a:t>description)</a:t>
              </a:r>
            </a:p>
            <a:p>
              <a:endParaRPr lang="en-US" altLang="ko-KR" sz="1300" dirty="0">
                <a:solidFill>
                  <a:schemeClr val="tx1">
                    <a:lumMod val="75000"/>
                    <a:lumOff val="25000"/>
                  </a:schemeClr>
                </a:solidFill>
                <a:cs typeface="Arial" pitchFamily="34" charset="0"/>
              </a:endParaRPr>
            </a:p>
            <a:p>
              <a:r>
                <a:rPr lang="en-US" altLang="ko-KR" sz="1300" b="1" dirty="0" err="1">
                  <a:solidFill>
                    <a:schemeClr val="tx1">
                      <a:lumMod val="75000"/>
                      <a:lumOff val="25000"/>
                    </a:schemeClr>
                  </a:solidFill>
                  <a:cs typeface="Arial" pitchFamily="34" charset="0"/>
                </a:rPr>
                <a:t>t_product_variants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pk_product_id</a:t>
              </a:r>
              <a:r>
                <a:rPr lang="en-US" altLang="ko-KR" sz="1300" dirty="0">
                  <a:solidFill>
                    <a:schemeClr val="tx1">
                      <a:lumMod val="75000"/>
                      <a:lumOff val="25000"/>
                    </a:schemeClr>
                  </a:solidFill>
                  <a:cs typeface="Arial" pitchFamily="34" charset="0"/>
                </a:rPr>
                <a:t>, </a:t>
              </a:r>
            </a:p>
            <a:p>
              <a:r>
                <a:rPr lang="en-US" altLang="ko-KR" sz="1300" u="sng" dirty="0" err="1">
                  <a:solidFill>
                    <a:srgbClr val="0070C0"/>
                  </a:solidFill>
                  <a:cs typeface="Arial" pitchFamily="34" charset="0"/>
                </a:rPr>
                <a:t>pk_variant_id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variant_name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variant_unit</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variant_unit_price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variant_description</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warehouse_quantity</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shelf_quantity</a:t>
              </a:r>
              <a:r>
                <a:rPr lang="en-US" altLang="ko-KR" sz="1300" dirty="0">
                  <a:solidFill>
                    <a:schemeClr val="tx1">
                      <a:lumMod val="75000"/>
                      <a:lumOff val="25000"/>
                    </a:schemeClr>
                  </a:solidFill>
                  <a:cs typeface="Arial" pitchFamily="34" charset="0"/>
                </a:rPr>
                <a:t>)</a:t>
              </a:r>
            </a:p>
            <a:p>
              <a:endParaRPr lang="en-US" altLang="ko-KR" sz="1300" dirty="0">
                <a:solidFill>
                  <a:schemeClr val="tx1">
                    <a:lumMod val="75000"/>
                    <a:lumOff val="25000"/>
                  </a:schemeClr>
                </a:solidFill>
                <a:cs typeface="Arial" pitchFamily="34" charset="0"/>
              </a:endParaRPr>
            </a:p>
            <a:p>
              <a:endParaRPr lang="en-US" altLang="ko-KR" sz="1300" dirty="0">
                <a:solidFill>
                  <a:schemeClr val="tx1">
                    <a:lumMod val="75000"/>
                    <a:lumOff val="25000"/>
                  </a:schemeClr>
                </a:solidFill>
                <a:cs typeface="Arial" pitchFamily="34" charset="0"/>
              </a:endParaRPr>
            </a:p>
            <a:p>
              <a:endParaRPr lang="ko-KR" altLang="en-US" sz="1300" dirty="0">
                <a:solidFill>
                  <a:schemeClr val="tx1">
                    <a:lumMod val="75000"/>
                    <a:lumOff val="25000"/>
                  </a:schemeClr>
                </a:solidFill>
                <a:cs typeface="Arial" pitchFamily="34" charset="0"/>
              </a:endParaRPr>
            </a:p>
          </p:txBody>
        </p:sp>
        <p:sp>
          <p:nvSpPr>
            <p:cNvPr id="15" name="文本框 14">
              <a:extLst>
                <a:ext uri="{FF2B5EF4-FFF2-40B4-BE49-F238E27FC236}">
                  <a16:creationId xmlns:a16="http://schemas.microsoft.com/office/drawing/2014/main" id="{F2588C7F-D855-DFEC-541F-F158B026BAB5}"/>
                </a:ext>
              </a:extLst>
            </p:cNvPr>
            <p:cNvSpPr txBox="1"/>
            <p:nvPr/>
          </p:nvSpPr>
          <p:spPr>
            <a:xfrm>
              <a:off x="2202112" y="2368848"/>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t_products</a:t>
              </a:r>
              <a:endParaRPr lang="zh-CN" altLang="en-US" sz="1200" dirty="0">
                <a:solidFill>
                  <a:srgbClr val="C00000"/>
                </a:solidFill>
              </a:endParaRPr>
            </a:p>
          </p:txBody>
        </p:sp>
      </p:grpSp>
      <p:pic>
        <p:nvPicPr>
          <p:cNvPr id="11" name="图片 10">
            <a:extLst>
              <a:ext uri="{FF2B5EF4-FFF2-40B4-BE49-F238E27FC236}">
                <a16:creationId xmlns:a16="http://schemas.microsoft.com/office/drawing/2014/main" id="{072A6A11-99F3-C6AF-EEBB-F323BBFE3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695" y="843558"/>
            <a:ext cx="4193617" cy="1313663"/>
          </a:xfrm>
          <a:prstGeom prst="rect">
            <a:avLst/>
          </a:prstGeom>
        </p:spPr>
      </p:pic>
      <p:pic>
        <p:nvPicPr>
          <p:cNvPr id="17" name="图片 16">
            <a:extLst>
              <a:ext uri="{FF2B5EF4-FFF2-40B4-BE49-F238E27FC236}">
                <a16:creationId xmlns:a16="http://schemas.microsoft.com/office/drawing/2014/main" id="{DE74807A-8819-6E19-B344-A6D8B16BA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2368849"/>
            <a:ext cx="5857529" cy="2219126"/>
          </a:xfrm>
          <a:prstGeom prst="rect">
            <a:avLst/>
          </a:prstGeom>
        </p:spPr>
      </p:pic>
      <p:sp>
        <p:nvSpPr>
          <p:cNvPr id="18" name="矩形 17">
            <a:extLst>
              <a:ext uri="{FF2B5EF4-FFF2-40B4-BE49-F238E27FC236}">
                <a16:creationId xmlns:a16="http://schemas.microsoft.com/office/drawing/2014/main" id="{057DCA97-CEBF-30EB-0C80-8E4DD2FA575B}"/>
              </a:ext>
            </a:extLst>
          </p:cNvPr>
          <p:cNvSpPr/>
          <p:nvPr/>
        </p:nvSpPr>
        <p:spPr>
          <a:xfrm>
            <a:off x="2987824" y="1203598"/>
            <a:ext cx="4536504" cy="43204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0D69E59-E0E5-3596-57D9-C4EEF47A8665}"/>
              </a:ext>
            </a:extLst>
          </p:cNvPr>
          <p:cNvSpPr/>
          <p:nvPr/>
        </p:nvSpPr>
        <p:spPr>
          <a:xfrm>
            <a:off x="2648898" y="2813677"/>
            <a:ext cx="6027557" cy="72481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2243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Product Management System</a:t>
            </a:r>
            <a:endParaRPr lang="ko-KR" altLang="en-US" dirty="0">
              <a:solidFill>
                <a:schemeClr val="tx1">
                  <a:lumMod val="75000"/>
                  <a:lumOff val="25000"/>
                </a:schemeClr>
              </a:solidFill>
            </a:endParaRPr>
          </a:p>
        </p:txBody>
      </p:sp>
      <p:sp>
        <p:nvSpPr>
          <p:cNvPr id="4" name="TextBox 19">
            <a:extLst>
              <a:ext uri="{FF2B5EF4-FFF2-40B4-BE49-F238E27FC236}">
                <a16:creationId xmlns:a16="http://schemas.microsoft.com/office/drawing/2014/main" id="{CF7BF06D-5911-9B9D-D3A1-FE1E6E6A8D8D}"/>
              </a:ext>
            </a:extLst>
          </p:cNvPr>
          <p:cNvSpPr txBox="1"/>
          <p:nvPr/>
        </p:nvSpPr>
        <p:spPr>
          <a:xfrm>
            <a:off x="536910" y="1059582"/>
            <a:ext cx="3525993" cy="3293209"/>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t_product_management_records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pk_management_record_id</a:t>
            </a:r>
            <a:r>
              <a:rPr lang="en-US" altLang="ko-KR" sz="1300"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management_date</a:t>
            </a:r>
            <a:r>
              <a:rPr lang="en-US" altLang="ko-KR" sz="1300"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management_time</a:t>
            </a:r>
            <a:r>
              <a:rPr lang="en-US" altLang="ko-KR" sz="1300" dirty="0">
                <a:solidFill>
                  <a:schemeClr val="tx1">
                    <a:lumMod val="75000"/>
                    <a:lumOff val="25000"/>
                  </a:schemeClr>
                </a:solidFill>
                <a:cs typeface="Arial" pitchFamily="34" charset="0"/>
              </a:rPr>
              <a:t>, </a:t>
            </a:r>
          </a:p>
          <a:p>
            <a:r>
              <a:rPr lang="en-US" altLang="ko-KR" sz="1300" i="1" dirty="0" err="1">
                <a:solidFill>
                  <a:srgbClr val="00B050"/>
                </a:solidFill>
                <a:cs typeface="Arial" pitchFamily="34" charset="0"/>
              </a:rPr>
              <a:t>fk_responsible_employee_id</a:t>
            </a:r>
            <a:r>
              <a:rPr lang="en-US" altLang="ko-KR" sz="1300" i="1" dirty="0">
                <a:solidFill>
                  <a:schemeClr val="tx1">
                    <a:lumMod val="75000"/>
                    <a:lumOff val="25000"/>
                  </a:schemeClr>
                </a:solidFill>
                <a:cs typeface="Arial" pitchFamily="34" charset="0"/>
              </a:rPr>
              <a:t>, </a:t>
            </a:r>
          </a:p>
          <a:p>
            <a:r>
              <a:rPr lang="en-US" altLang="ko-KR" sz="1300" i="1" dirty="0" err="1">
                <a:solidFill>
                  <a:srgbClr val="00B050"/>
                </a:solidFill>
                <a:cs typeface="Arial" pitchFamily="34" charset="0"/>
              </a:rPr>
              <a:t>fk_product_id</a:t>
            </a:r>
            <a:r>
              <a:rPr lang="en-US" altLang="ko-KR" sz="1300" i="1" dirty="0">
                <a:solidFill>
                  <a:schemeClr val="tx1">
                    <a:lumMod val="75000"/>
                    <a:lumOff val="25000"/>
                  </a:schemeClr>
                </a:solidFill>
                <a:cs typeface="Arial" pitchFamily="34" charset="0"/>
              </a:rPr>
              <a:t>, </a:t>
            </a:r>
          </a:p>
          <a:p>
            <a:r>
              <a:rPr lang="en-US" altLang="ko-KR" sz="1300" i="1" dirty="0" err="1">
                <a:solidFill>
                  <a:srgbClr val="00B050"/>
                </a:solidFill>
                <a:cs typeface="Arial" pitchFamily="34" charset="0"/>
              </a:rPr>
              <a:t>fk_variant_id</a:t>
            </a:r>
            <a:r>
              <a:rPr lang="en-US" altLang="ko-KR" sz="1300" i="1"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warehouse_change_quantity</a:t>
            </a:r>
            <a:r>
              <a:rPr lang="en-US" altLang="ko-KR" sz="1300" dirty="0">
                <a:solidFill>
                  <a:schemeClr val="tx1">
                    <a:lumMod val="75000"/>
                    <a:lumOff val="25000"/>
                  </a:schemeClr>
                </a:solidFill>
                <a:cs typeface="Arial" pitchFamily="34" charset="0"/>
              </a:rPr>
              <a:t>, </a:t>
            </a:r>
          </a:p>
          <a:p>
            <a:r>
              <a:rPr lang="en-US" altLang="ko-KR" sz="1300" dirty="0" err="1">
                <a:solidFill>
                  <a:schemeClr val="tx1">
                    <a:lumMod val="75000"/>
                    <a:lumOff val="25000"/>
                  </a:schemeClr>
                </a:solidFill>
                <a:cs typeface="Arial" pitchFamily="34" charset="0"/>
              </a:rPr>
              <a:t>shelf_change_quantity</a:t>
            </a:r>
            <a:r>
              <a:rPr lang="en-US" altLang="ko-KR" sz="1300" dirty="0">
                <a:solidFill>
                  <a:schemeClr val="tx1">
                    <a:lumMod val="75000"/>
                    <a:lumOff val="25000"/>
                  </a:schemeClr>
                </a:solidFill>
                <a:cs typeface="Arial" pitchFamily="34" charset="0"/>
              </a:rPr>
              <a:t>)</a:t>
            </a:r>
            <a:endParaRPr lang="en-US" altLang="ko-KR" sz="1300" b="1" dirty="0">
              <a:solidFill>
                <a:schemeClr val="tx1">
                  <a:lumMod val="75000"/>
                  <a:lumOff val="25000"/>
                </a:schemeClr>
              </a:solidFill>
              <a:cs typeface="Arial" pitchFamily="34" charset="0"/>
            </a:endParaRPr>
          </a:p>
          <a:p>
            <a:endParaRPr lang="en-US" altLang="ko-KR" sz="1300" b="1" dirty="0">
              <a:solidFill>
                <a:schemeClr val="tx1">
                  <a:lumMod val="75000"/>
                  <a:lumOff val="25000"/>
                </a:schemeClr>
              </a:solidFill>
              <a:cs typeface="Arial" pitchFamily="34" charset="0"/>
            </a:endParaRPr>
          </a:p>
          <a:p>
            <a:r>
              <a:rPr lang="en-US" altLang="ko-KR" sz="1300" b="1" dirty="0" err="1">
                <a:solidFill>
                  <a:schemeClr val="tx1">
                    <a:lumMod val="75000"/>
                    <a:lumOff val="25000"/>
                  </a:schemeClr>
                </a:solidFill>
                <a:cs typeface="Arial" pitchFamily="34" charset="0"/>
              </a:rPr>
              <a:t>t_variant_discounts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pk_variant_discount_id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fk_discount_product_id</a:t>
            </a:r>
            <a:r>
              <a:rPr lang="en-US" altLang="ko-KR" sz="1300" i="1"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fk_discount_variant_id</a:t>
            </a:r>
            <a:r>
              <a:rPr lang="en-US" altLang="ko-KR" sz="1300" i="1"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variant_discount_rate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start_date,end_date</a:t>
            </a:r>
            <a:r>
              <a:rPr lang="en-US" altLang="ko-KR" sz="1300" dirty="0">
                <a:solidFill>
                  <a:schemeClr val="tx1">
                    <a:lumMod val="75000"/>
                    <a:lumOff val="25000"/>
                  </a:schemeClr>
                </a:solidFill>
                <a:cs typeface="Arial" pitchFamily="34" charset="0"/>
              </a:rPr>
              <a:t>)</a:t>
            </a:r>
          </a:p>
        </p:txBody>
      </p:sp>
      <p:sp>
        <p:nvSpPr>
          <p:cNvPr id="6" name="文本框 5">
            <a:extLst>
              <a:ext uri="{FF2B5EF4-FFF2-40B4-BE49-F238E27FC236}">
                <a16:creationId xmlns:a16="http://schemas.microsoft.com/office/drawing/2014/main" id="{9740411F-A57A-278E-F093-B7E5186F6921}"/>
              </a:ext>
            </a:extLst>
          </p:cNvPr>
          <p:cNvSpPr txBox="1"/>
          <p:nvPr/>
        </p:nvSpPr>
        <p:spPr>
          <a:xfrm>
            <a:off x="2299906" y="3543513"/>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t_product_variants</a:t>
            </a:r>
            <a:endParaRPr lang="zh-CN" altLang="en-US" sz="1200" dirty="0">
              <a:solidFill>
                <a:srgbClr val="C00000"/>
              </a:solidFill>
            </a:endParaRPr>
          </a:p>
        </p:txBody>
      </p:sp>
      <p:sp>
        <p:nvSpPr>
          <p:cNvPr id="7" name="文本框 6">
            <a:extLst>
              <a:ext uri="{FF2B5EF4-FFF2-40B4-BE49-F238E27FC236}">
                <a16:creationId xmlns:a16="http://schemas.microsoft.com/office/drawing/2014/main" id="{84DDA42E-A9C2-1014-331F-36C21902F803}"/>
              </a:ext>
            </a:extLst>
          </p:cNvPr>
          <p:cNvSpPr txBox="1"/>
          <p:nvPr/>
        </p:nvSpPr>
        <p:spPr>
          <a:xfrm>
            <a:off x="1617030" y="2176170"/>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t_product_variants</a:t>
            </a:r>
            <a:endParaRPr lang="zh-CN" altLang="en-US" sz="1200" dirty="0">
              <a:solidFill>
                <a:srgbClr val="C00000"/>
              </a:solidFill>
            </a:endParaRPr>
          </a:p>
        </p:txBody>
      </p:sp>
      <p:sp>
        <p:nvSpPr>
          <p:cNvPr id="8" name="文本框 7">
            <a:extLst>
              <a:ext uri="{FF2B5EF4-FFF2-40B4-BE49-F238E27FC236}">
                <a16:creationId xmlns:a16="http://schemas.microsoft.com/office/drawing/2014/main" id="{33C200BC-0BEB-E81F-0F04-A8CC58C19E9D}"/>
              </a:ext>
            </a:extLst>
          </p:cNvPr>
          <p:cNvSpPr txBox="1"/>
          <p:nvPr/>
        </p:nvSpPr>
        <p:spPr>
          <a:xfrm>
            <a:off x="2769158" y="1879203"/>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t_employees</a:t>
            </a:r>
            <a:endParaRPr lang="zh-CN" altLang="en-US" sz="1200" dirty="0">
              <a:solidFill>
                <a:srgbClr val="C00000"/>
              </a:solidFill>
            </a:endParaRPr>
          </a:p>
        </p:txBody>
      </p:sp>
      <p:pic>
        <p:nvPicPr>
          <p:cNvPr id="10" name="图片 9">
            <a:extLst>
              <a:ext uri="{FF2B5EF4-FFF2-40B4-BE49-F238E27FC236}">
                <a16:creationId xmlns:a16="http://schemas.microsoft.com/office/drawing/2014/main" id="{35898354-28CB-C19E-AA8D-7D4922DC5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328" y="1284146"/>
            <a:ext cx="4733407" cy="1022267"/>
          </a:xfrm>
          <a:prstGeom prst="rect">
            <a:avLst/>
          </a:prstGeom>
        </p:spPr>
      </p:pic>
      <p:pic>
        <p:nvPicPr>
          <p:cNvPr id="13" name="图片 12">
            <a:extLst>
              <a:ext uri="{FF2B5EF4-FFF2-40B4-BE49-F238E27FC236}">
                <a16:creationId xmlns:a16="http://schemas.microsoft.com/office/drawing/2014/main" id="{8EF0D99C-4F4D-87A6-8D1A-AF1CAA66F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329" y="2931790"/>
            <a:ext cx="4089072" cy="1022268"/>
          </a:xfrm>
          <a:prstGeom prst="rect">
            <a:avLst/>
          </a:prstGeom>
        </p:spPr>
      </p:pic>
    </p:spTree>
    <p:extLst>
      <p:ext uri="{BB962C8B-B14F-4D97-AF65-F5344CB8AC3E}">
        <p14:creationId xmlns:p14="http://schemas.microsoft.com/office/powerpoint/2010/main" val="351210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Product Supply System</a:t>
            </a:r>
            <a:endParaRPr lang="ko-KR" altLang="en-US" dirty="0">
              <a:solidFill>
                <a:schemeClr val="tx1">
                  <a:lumMod val="75000"/>
                  <a:lumOff val="25000"/>
                </a:schemeClr>
              </a:solidFill>
            </a:endParaRPr>
          </a:p>
        </p:txBody>
      </p:sp>
      <p:sp>
        <p:nvSpPr>
          <p:cNvPr id="5" name="TextBox 19">
            <a:extLst>
              <a:ext uri="{FF2B5EF4-FFF2-40B4-BE49-F238E27FC236}">
                <a16:creationId xmlns:a16="http://schemas.microsoft.com/office/drawing/2014/main" id="{4DB5D477-2E99-647B-0824-BBF19F01CC6C}"/>
              </a:ext>
            </a:extLst>
          </p:cNvPr>
          <p:cNvSpPr txBox="1"/>
          <p:nvPr/>
        </p:nvSpPr>
        <p:spPr>
          <a:xfrm>
            <a:off x="2400767" y="951915"/>
            <a:ext cx="2105385" cy="3093154"/>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t_suppliers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pk_supplier_id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company_name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company_address</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company_website</a:t>
            </a:r>
            <a:r>
              <a:rPr lang="en-US" altLang="ko-KR" sz="1300" dirty="0">
                <a:solidFill>
                  <a:schemeClr val="tx1">
                    <a:lumMod val="75000"/>
                    <a:lumOff val="25000"/>
                  </a:schemeClr>
                </a:solidFill>
                <a:cs typeface="Arial" pitchFamily="34" charset="0"/>
              </a:rPr>
              <a:t>)</a:t>
            </a:r>
          </a:p>
          <a:p>
            <a:endParaRPr lang="en-US" altLang="ko-KR" sz="1300" dirty="0">
              <a:solidFill>
                <a:schemeClr val="tx1">
                  <a:lumMod val="75000"/>
                  <a:lumOff val="25000"/>
                </a:schemeClr>
              </a:solidFill>
              <a:cs typeface="Arial" pitchFamily="34" charset="0"/>
            </a:endParaRPr>
          </a:p>
          <a:p>
            <a:r>
              <a:rPr lang="en-US" altLang="ko-KR" sz="1300" b="1" dirty="0" err="1">
                <a:solidFill>
                  <a:schemeClr val="tx1">
                    <a:lumMod val="75000"/>
                    <a:lumOff val="25000"/>
                  </a:schemeClr>
                </a:solidFill>
                <a:cs typeface="Arial" pitchFamily="34" charset="0"/>
              </a:rPr>
              <a:t>t_supplier_contacts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pk_contact_id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fk_supplier_id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contact_name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contact_title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phone_number</a:t>
            </a:r>
            <a:r>
              <a:rPr lang="en-US" altLang="ko-KR" sz="1300" dirty="0">
                <a:solidFill>
                  <a:schemeClr val="tx1">
                    <a:lumMod val="75000"/>
                    <a:lumOff val="25000"/>
                  </a:schemeClr>
                </a:solidFill>
                <a:cs typeface="Arial" pitchFamily="34" charset="0"/>
              </a:rPr>
              <a:t>,</a:t>
            </a:r>
          </a:p>
          <a:p>
            <a:r>
              <a:rPr lang="en-US" altLang="ko-KR" sz="1300" dirty="0">
                <a:solidFill>
                  <a:schemeClr val="tx1">
                    <a:lumMod val="75000"/>
                    <a:lumOff val="25000"/>
                  </a:schemeClr>
                </a:solidFill>
                <a:cs typeface="Arial" pitchFamily="34" charset="0"/>
              </a:rPr>
              <a:t>email)</a:t>
            </a:r>
          </a:p>
          <a:p>
            <a:endParaRPr lang="en-US" altLang="ko-KR" sz="1300" dirty="0">
              <a:solidFill>
                <a:schemeClr val="tx1">
                  <a:lumMod val="75000"/>
                  <a:lumOff val="25000"/>
                </a:schemeClr>
              </a:solidFill>
              <a:cs typeface="Arial" pitchFamily="34" charset="0"/>
            </a:endParaRPr>
          </a:p>
          <a:p>
            <a:endParaRPr lang="ko-KR" altLang="en-US" sz="1300" dirty="0">
              <a:solidFill>
                <a:schemeClr val="tx1">
                  <a:lumMod val="75000"/>
                  <a:lumOff val="25000"/>
                </a:schemeClr>
              </a:solidFill>
              <a:cs typeface="Arial" pitchFamily="34" charset="0"/>
            </a:endParaRPr>
          </a:p>
        </p:txBody>
      </p:sp>
      <p:sp>
        <p:nvSpPr>
          <p:cNvPr id="9" name="TextBox 19">
            <a:extLst>
              <a:ext uri="{FF2B5EF4-FFF2-40B4-BE49-F238E27FC236}">
                <a16:creationId xmlns:a16="http://schemas.microsoft.com/office/drawing/2014/main" id="{F1AF30BD-71FC-8BA1-B492-80B08989311F}"/>
              </a:ext>
            </a:extLst>
          </p:cNvPr>
          <p:cNvSpPr txBox="1"/>
          <p:nvPr/>
        </p:nvSpPr>
        <p:spPr>
          <a:xfrm>
            <a:off x="4990937" y="951915"/>
            <a:ext cx="3525993" cy="1892826"/>
          </a:xfrm>
          <a:prstGeom prst="rect">
            <a:avLst/>
          </a:prstGeom>
          <a:noFill/>
        </p:spPr>
        <p:txBody>
          <a:bodyPr wrap="square" rtlCol="0">
            <a:spAutoFit/>
          </a:bodyPr>
          <a:lstStyle/>
          <a:p>
            <a:r>
              <a:rPr lang="en-US" altLang="ko-KR" sz="1300" b="1" dirty="0" err="1">
                <a:solidFill>
                  <a:schemeClr val="tx1">
                    <a:lumMod val="75000"/>
                    <a:lumOff val="25000"/>
                  </a:schemeClr>
                </a:solidFill>
                <a:cs typeface="Arial" pitchFamily="34" charset="0"/>
              </a:rPr>
              <a:t>t_supply_records</a:t>
            </a:r>
            <a:r>
              <a:rPr lang="en-US" altLang="ko-KR" sz="1300" b="1" dirty="0">
                <a:solidFill>
                  <a:schemeClr val="tx1">
                    <a:lumMod val="75000"/>
                    <a:lumOff val="25000"/>
                  </a:schemeClr>
                </a:solidFill>
                <a:cs typeface="Arial" pitchFamily="34" charset="0"/>
              </a:rPr>
              <a:t> </a:t>
            </a:r>
            <a:r>
              <a:rPr lang="en-US" altLang="ko-KR" sz="1300" dirty="0">
                <a:solidFill>
                  <a:schemeClr val="tx1">
                    <a:lumMod val="75000"/>
                    <a:lumOff val="25000"/>
                  </a:schemeClr>
                </a:solidFill>
                <a:cs typeface="Arial" pitchFamily="34" charset="0"/>
              </a:rPr>
              <a:t>(</a:t>
            </a:r>
          </a:p>
          <a:p>
            <a:r>
              <a:rPr lang="en-US" altLang="ko-KR" sz="1300" u="sng" dirty="0" err="1">
                <a:solidFill>
                  <a:srgbClr val="0070C0"/>
                </a:solidFill>
                <a:cs typeface="Arial" pitchFamily="34" charset="0"/>
              </a:rPr>
              <a:t>pk_supply_record_id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fk_supply_product_id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fk_supply_variant_id</a:t>
            </a:r>
            <a:r>
              <a:rPr lang="en-US" altLang="ko-KR" sz="1300" dirty="0">
                <a:solidFill>
                  <a:schemeClr val="tx1">
                    <a:lumMod val="75000"/>
                    <a:lumOff val="25000"/>
                  </a:schemeClr>
                </a:solidFill>
                <a:cs typeface="Arial" pitchFamily="34" charset="0"/>
              </a:rPr>
              <a:t>,</a:t>
            </a:r>
          </a:p>
          <a:p>
            <a:r>
              <a:rPr lang="en-US" altLang="ko-KR" sz="1300" i="1" dirty="0" err="1">
                <a:solidFill>
                  <a:srgbClr val="00B050"/>
                </a:solidFill>
                <a:cs typeface="Arial" pitchFamily="34" charset="0"/>
              </a:rPr>
              <a:t>fk_supplier_id</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supply_date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supply_quantity</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total_price</a:t>
            </a:r>
            <a:r>
              <a:rPr lang="en-US" altLang="ko-KR" sz="1300" dirty="0">
                <a:solidFill>
                  <a:schemeClr val="tx1">
                    <a:lumMod val="75000"/>
                    <a:lumOff val="25000"/>
                  </a:schemeClr>
                </a:solidFill>
                <a:cs typeface="Arial" pitchFamily="34" charset="0"/>
              </a:rPr>
              <a:t>,</a:t>
            </a:r>
          </a:p>
          <a:p>
            <a:r>
              <a:rPr lang="en-US" altLang="ko-KR" sz="1300" dirty="0" err="1">
                <a:solidFill>
                  <a:schemeClr val="tx1">
                    <a:lumMod val="75000"/>
                    <a:lumOff val="25000"/>
                  </a:schemeClr>
                </a:solidFill>
                <a:cs typeface="Arial" pitchFamily="34" charset="0"/>
              </a:rPr>
              <a:t>pay_term</a:t>
            </a:r>
            <a:r>
              <a:rPr lang="en-US" altLang="ko-KR" sz="1300" dirty="0">
                <a:solidFill>
                  <a:schemeClr val="tx1">
                    <a:lumMod val="75000"/>
                    <a:lumOff val="25000"/>
                  </a:schemeClr>
                </a:solidFill>
                <a:cs typeface="Arial" pitchFamily="34" charset="0"/>
              </a:rPr>
              <a:t>)</a:t>
            </a:r>
          </a:p>
        </p:txBody>
      </p:sp>
      <p:sp>
        <p:nvSpPr>
          <p:cNvPr id="13" name="文本框 12">
            <a:extLst>
              <a:ext uri="{FF2B5EF4-FFF2-40B4-BE49-F238E27FC236}">
                <a16:creationId xmlns:a16="http://schemas.microsoft.com/office/drawing/2014/main" id="{55E39E1B-FDE0-EE13-2856-EDFE8DE72B09}"/>
              </a:ext>
            </a:extLst>
          </p:cNvPr>
          <p:cNvSpPr txBox="1"/>
          <p:nvPr/>
        </p:nvSpPr>
        <p:spPr>
          <a:xfrm>
            <a:off x="6647121" y="1466623"/>
            <a:ext cx="1662566"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t_product_variants</a:t>
            </a:r>
            <a:endParaRPr lang="zh-CN" altLang="en-US" sz="1200" dirty="0">
              <a:solidFill>
                <a:srgbClr val="C00000"/>
              </a:solidFill>
            </a:endParaRPr>
          </a:p>
        </p:txBody>
      </p:sp>
      <p:sp>
        <p:nvSpPr>
          <p:cNvPr id="15" name="文本框 14">
            <a:extLst>
              <a:ext uri="{FF2B5EF4-FFF2-40B4-BE49-F238E27FC236}">
                <a16:creationId xmlns:a16="http://schemas.microsoft.com/office/drawing/2014/main" id="{F2588C7F-D855-DFEC-541F-F158B026BAB5}"/>
              </a:ext>
            </a:extLst>
          </p:cNvPr>
          <p:cNvSpPr txBox="1"/>
          <p:nvPr/>
        </p:nvSpPr>
        <p:spPr>
          <a:xfrm>
            <a:off x="3526604" y="2526509"/>
            <a:ext cx="1695378"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t_supplier</a:t>
            </a:r>
            <a:endParaRPr lang="zh-CN" altLang="en-US" sz="1200" dirty="0">
              <a:solidFill>
                <a:srgbClr val="C00000"/>
              </a:solidFill>
            </a:endParaRPr>
          </a:p>
        </p:txBody>
      </p:sp>
      <p:pic>
        <p:nvPicPr>
          <p:cNvPr id="3" name="图片 2">
            <a:extLst>
              <a:ext uri="{FF2B5EF4-FFF2-40B4-BE49-F238E27FC236}">
                <a16:creationId xmlns:a16="http://schemas.microsoft.com/office/drawing/2014/main" id="{67CDFA33-8126-02D4-6F86-0CC8935EC6E8}"/>
              </a:ext>
            </a:extLst>
          </p:cNvPr>
          <p:cNvPicPr>
            <a:picLocks noChangeAspect="1"/>
          </p:cNvPicPr>
          <p:nvPr/>
        </p:nvPicPr>
        <p:blipFill rotWithShape="1">
          <a:blip r:embed="rId2">
            <a:extLst>
              <a:ext uri="{28A0092B-C50C-407E-A947-70E740481C1C}">
                <a14:useLocalDpi xmlns:a14="http://schemas.microsoft.com/office/drawing/2010/main" val="0"/>
              </a:ext>
            </a:extLst>
          </a:blip>
          <a:srcRect r="78926"/>
          <a:stretch/>
        </p:blipFill>
        <p:spPr>
          <a:xfrm>
            <a:off x="649899" y="147868"/>
            <a:ext cx="1365742" cy="4337450"/>
          </a:xfrm>
          <a:prstGeom prst="rect">
            <a:avLst/>
          </a:prstGeom>
        </p:spPr>
      </p:pic>
      <p:sp>
        <p:nvSpPr>
          <p:cNvPr id="4" name="文本框 3">
            <a:extLst>
              <a:ext uri="{FF2B5EF4-FFF2-40B4-BE49-F238E27FC236}">
                <a16:creationId xmlns:a16="http://schemas.microsoft.com/office/drawing/2014/main" id="{CC761339-4FF1-A9CF-240B-301EEB2F925B}"/>
              </a:ext>
            </a:extLst>
          </p:cNvPr>
          <p:cNvSpPr txBox="1"/>
          <p:nvPr/>
        </p:nvSpPr>
        <p:spPr>
          <a:xfrm>
            <a:off x="6100367" y="1743622"/>
            <a:ext cx="1695378" cy="276999"/>
          </a:xfrm>
          <a:prstGeom prst="rect">
            <a:avLst/>
          </a:prstGeom>
          <a:noFill/>
        </p:spPr>
        <p:txBody>
          <a:bodyPr wrap="square" rtlCol="0">
            <a:spAutoFit/>
          </a:bodyPr>
          <a:lstStyle/>
          <a:p>
            <a:r>
              <a:rPr lang="zh-CN" altLang="en-US" sz="1200" dirty="0"/>
              <a:t>→</a:t>
            </a:r>
            <a:r>
              <a:rPr lang="en-US" altLang="zh-CN" sz="1200" dirty="0"/>
              <a:t> </a:t>
            </a:r>
            <a:r>
              <a:rPr lang="en-US" altLang="zh-CN" sz="1200" dirty="0" err="1">
                <a:solidFill>
                  <a:srgbClr val="C00000"/>
                </a:solidFill>
              </a:rPr>
              <a:t>t_supplier</a:t>
            </a:r>
            <a:endParaRPr lang="zh-CN" altLang="en-US" sz="1200" dirty="0">
              <a:solidFill>
                <a:srgbClr val="C00000"/>
              </a:solidFill>
            </a:endParaRPr>
          </a:p>
        </p:txBody>
      </p:sp>
    </p:spTree>
    <p:extLst>
      <p:ext uri="{BB962C8B-B14F-4D97-AF65-F5344CB8AC3E}">
        <p14:creationId xmlns:p14="http://schemas.microsoft.com/office/powerpoint/2010/main" val="33215338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Contents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AD3E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2114</TotalTime>
  <Words>2068</Words>
  <Application>Microsoft Office PowerPoint</Application>
  <PresentationFormat>全屏显示(16:9)</PresentationFormat>
  <Paragraphs>352</Paragraphs>
  <Slides>31</Slides>
  <Notes>3</Notes>
  <HiddenSlides>0</HiddenSlides>
  <MMClips>2</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31</vt:i4>
      </vt:variant>
    </vt:vector>
  </HeadingPairs>
  <TitlesOfParts>
    <vt:vector size="36" baseType="lpstr">
      <vt:lpstr>-apple-system</vt:lpstr>
      <vt:lpstr>맑은 고딕</vt:lpstr>
      <vt:lpstr>Arial</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Ziyu Xie (SSE, 121090642)</cp:lastModifiedBy>
  <cp:revision>168</cp:revision>
  <dcterms:created xsi:type="dcterms:W3CDTF">2016-12-05T23:26:54Z</dcterms:created>
  <dcterms:modified xsi:type="dcterms:W3CDTF">2024-04-22T04:06:58Z</dcterms:modified>
</cp:coreProperties>
</file>